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Lst>
  <p:sldSz cx="9144000" cy="5143500" type="screen16x9"/>
  <p:notesSz cx="6858000" cy="9144000"/>
  <p:embeddedFontLst>
    <p:embeddedFont>
      <p:font typeface="Roboto" panose="02000000000000000000" pitchFamily="2"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C00308F-60B4-4ADA-BDFF-F25BEB06ED75}">
  <a:tblStyle styleId="{6C00308F-60B4-4ADA-BDFF-F25BEB06ED7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p:cViewPr varScale="1">
        <p:scale>
          <a:sx n="165" d="100"/>
          <a:sy n="165" d="100"/>
        </p:scale>
        <p:origin x="66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Shape 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 name="Shape 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Shape 1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9" name="Shape 13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Shape 14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8" name="Shape 14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6" name="Shape 15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Shape 16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8" name="Shape 16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Shape 1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4" name="Shape 1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Shape 18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1" name="Shape 18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Shape 18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7" name="Shape 1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Shape 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 name="Shape 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Shape 2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1" name="Shape 2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Shape 22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3" name="Shape 22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Shape 24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1" name="Shape 24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Shape 25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3" name="Shape 2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9" name="Shape 25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Shape 26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5" name="Shape 26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Shape 31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9" name="Shape 31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7" name="Shape 33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Shape 34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9" name="Shape 34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9" name="Shape 3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Shape 38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5" name="Shape 38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Shape 3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1" name="Shape 3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Shape 3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8" name="Shape 3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Shape 44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6" name="Shape 44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Shape 47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6" name="Shape 47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Shape 50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6" name="Shape 50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Shape 5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7" name="Shape 58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9" name="Shape 60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Shape 6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5" name="Shape 6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Shape 6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6" name="Shape 6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Shape 6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2" name="Shape 6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Shape 9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5" name="Shape 9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Shape 63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0" name="Shape 64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Shape 64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50" name="Shape 65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Shape 65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0" name="Shape 66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Shape 66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6" name="Shape 66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Shape 67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72" name="Shape 67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Shape 6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0" name="Shape 6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Shape 68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0" name="Shape 69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Shape 69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6" name="Shape 69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Shape 70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2" name="Shape 70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Shape 7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8" name="Shape 70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2"/>
        <p:cNvGrpSpPr/>
        <p:nvPr/>
      </p:nvGrpSpPr>
      <p:grpSpPr>
        <a:xfrm>
          <a:off x="0" y="0"/>
          <a:ext cx="0" cy="0"/>
          <a:chOff x="0" y="0"/>
          <a:chExt cx="0" cy="0"/>
        </a:xfrm>
      </p:grpSpPr>
      <p:sp>
        <p:nvSpPr>
          <p:cNvPr id="713" name="Shape 71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4" name="Shape 71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8"/>
        <p:cNvGrpSpPr/>
        <p:nvPr/>
      </p:nvGrpSpPr>
      <p:grpSpPr>
        <a:xfrm>
          <a:off x="0" y="0"/>
          <a:ext cx="0" cy="0"/>
          <a:chOff x="0" y="0"/>
          <a:chExt cx="0" cy="0"/>
        </a:xfrm>
      </p:grpSpPr>
      <p:sp>
        <p:nvSpPr>
          <p:cNvPr id="719" name="Shape 71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0" name="Shape 72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Shape 72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6" name="Shape 72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Shape 73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2" name="Shape 73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Shape 73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Shape 73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Shape 74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4" name="Shape 74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Shape 75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Shape 75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4" name="Shape 76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Shape 77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4" name="Shape 77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Shape 7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4" name="Shape 78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Shape 79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1" name="Shape 79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Shape 79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8" name="Shape 7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Shape 8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4" name="Shape 804"/>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9"/>
        <p:cNvGrpSpPr/>
        <p:nvPr/>
      </p:nvGrpSpPr>
      <p:grpSpPr>
        <a:xfrm>
          <a:off x="0" y="0"/>
          <a:ext cx="0" cy="0"/>
          <a:chOff x="0" y="0"/>
          <a:chExt cx="0" cy="0"/>
        </a:xfrm>
      </p:grpSpPr>
      <p:sp>
        <p:nvSpPr>
          <p:cNvPr id="810" name="Shape 81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1" name="Shape 81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 name="Shape 11"/>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 name="Shape 1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Shape 13"/>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Shape 1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7"/>
        <p:cNvGrpSpPr/>
        <p:nvPr/>
      </p:nvGrpSpPr>
      <p:grpSpPr>
        <a:xfrm>
          <a:off x="0" y="0"/>
          <a:ext cx="0" cy="0"/>
          <a:chOff x="0" y="0"/>
          <a:chExt cx="0" cy="0"/>
        </a:xfrm>
      </p:grpSpPr>
      <p:sp>
        <p:nvSpPr>
          <p:cNvPr id="58" name="Shape 58"/>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Shape 59"/>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60" name="Shape 6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1"/>
        <p:cNvGrpSpPr/>
        <p:nvPr/>
      </p:nvGrpSpPr>
      <p:grpSpPr>
        <a:xfrm>
          <a:off x="0" y="0"/>
          <a:ext cx="0" cy="0"/>
          <a:chOff x="0" y="0"/>
          <a:chExt cx="0" cy="0"/>
        </a:xfrm>
      </p:grpSpPr>
      <p:sp>
        <p:nvSpPr>
          <p:cNvPr id="62" name="Shape 6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7" name="Shape 1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Shape 19"/>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0" name="Shape 20"/>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1" name="Shape 21"/>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2" name="Shape 22"/>
          <p:cNvSpPr txBox="1">
            <a:spLocks noGrp="1"/>
          </p:cNvSpPr>
          <p:nvPr>
            <p:ph type="body" idx="1"/>
          </p:nvPr>
        </p:nvSpPr>
        <p:spPr>
          <a:xfrm>
            <a:off x="471900" y="1919075"/>
            <a:ext cx="8222100" cy="2710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Shape 23"/>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Shape 2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Shape 28"/>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Shape 29"/>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0" name="Shape 3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5" name="Shape 3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Shape 3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9" name="Shape 39"/>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Shape 40"/>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1" name="Shape 4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4" name="Shape 44"/>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Shape 46"/>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7" name="Shape 47"/>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8" name="Shape 48"/>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9" name="Shape 4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Shape 50"/>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1" name="Shape 5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Shape 53"/>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4" name="Shape 54"/>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5" name="Shape 55"/>
          <p:cNvSpPr txBox="1">
            <a:spLocks noGrp="1"/>
          </p:cNvSpPr>
          <p:nvPr>
            <p:ph type="body" idx="1"/>
          </p:nvPr>
        </p:nvSpPr>
        <p:spPr>
          <a:xfrm>
            <a:off x="57150" y="4696825"/>
            <a:ext cx="8382000" cy="4467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6" name="Shape 5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spcBef>
                <a:spcPts val="0"/>
              </a:spcBef>
              <a:spcAft>
                <a:spcPts val="0"/>
              </a:spcAft>
              <a:buNone/>
            </a:pPr>
            <a:fld id="{00000000-1234-1234-1234-123412341234}" type="slidenum">
              <a:rPr lang="it"/>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Shape 7"/>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Shape 8"/>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it.mathworks.com/help/matlab/ref/mldivide.htm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gif"/></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scipy/scipy"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hyperlink" Target="https://www.scipy.org/docs.html"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0.xml"/><Relationship Id="rId1" Type="http://schemas.openxmlformats.org/officeDocument/2006/relationships/slideLayout" Target="../slideLayouts/slideLayout10.xml"/></Relationships>
</file>

<file path=ppt/slides/_rels/slide5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4.xml"/><Relationship Id="rId1" Type="http://schemas.openxmlformats.org/officeDocument/2006/relationships/slideLayout" Target="../slideLayouts/slideLayout10.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6.xml"/><Relationship Id="rId1" Type="http://schemas.openxmlformats.org/officeDocument/2006/relationships/slideLayout" Target="../slideLayouts/slideLayout10.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10.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9.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0.xml"/><Relationship Id="rId1" Type="http://schemas.openxmlformats.org/officeDocument/2006/relationships/slideLayout" Target="../slideLayouts/slideLayout10.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0.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2.xml"/><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3.xml"/><Relationship Id="rId1" Type="http://schemas.openxmlformats.org/officeDocument/2006/relationships/slideLayout" Target="../slideLayouts/slideLayout10.xml"/></Relationships>
</file>

<file path=ppt/slides/_rels/slide6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4.xml"/><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5.xml"/><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6.xml"/><Relationship Id="rId1" Type="http://schemas.openxmlformats.org/officeDocument/2006/relationships/slideLayout" Target="../slideLayouts/slideLayout10.xml"/></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7.xml"/><Relationship Id="rId1" Type="http://schemas.openxmlformats.org/officeDocument/2006/relationships/slideLayout" Target="../slideLayouts/slideLayout10.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1.xml"/><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Shape 6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ctr">
              <a:spcBef>
                <a:spcPts val="0"/>
              </a:spcBef>
              <a:spcAft>
                <a:spcPts val="0"/>
              </a:spcAft>
              <a:buNone/>
            </a:pPr>
            <a:r>
              <a:rPr lang="it" sz="3600"/>
              <a:t>METODI DEL CALCOLO SCIENTIFICO</a:t>
            </a:r>
            <a:endParaRPr sz="3600"/>
          </a:p>
        </p:txBody>
      </p:sp>
      <p:sp>
        <p:nvSpPr>
          <p:cNvPr id="68" name="Shape 6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it"/>
              <a:t>Metodi Diretti Per Matrici Sparse</a:t>
            </a:r>
            <a:endParaRPr/>
          </a:p>
        </p:txBody>
      </p:sp>
      <p:sp>
        <p:nvSpPr>
          <p:cNvPr id="69" name="Shape 69"/>
          <p:cNvSpPr txBox="1">
            <a:spLocks noGrp="1"/>
          </p:cNvSpPr>
          <p:nvPr>
            <p:ph type="subTitle" idx="1"/>
          </p:nvPr>
        </p:nvSpPr>
        <p:spPr>
          <a:xfrm>
            <a:off x="2703975" y="4676675"/>
            <a:ext cx="3595200" cy="262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sz="1100"/>
              <a:t>Andrea Biaggi - Lorenzo Di Vito - Cesar Macias</a:t>
            </a:r>
            <a:endParaRPr sz="1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Shape 135"/>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Python Source Code</a:t>
            </a:r>
            <a:endParaRPr/>
          </a:p>
        </p:txBody>
      </p:sp>
      <p:sp>
        <p:nvSpPr>
          <p:cNvPr id="136" name="Shape 136"/>
          <p:cNvSpPr txBox="1"/>
          <p:nvPr/>
        </p:nvSpPr>
        <p:spPr>
          <a:xfrm>
            <a:off x="2334600" y="1100400"/>
            <a:ext cx="4500600" cy="35268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000" b="1">
                <a:solidFill>
                  <a:srgbClr val="274E13"/>
                </a:solidFill>
                <a:latin typeface="Courier New"/>
                <a:ea typeface="Courier New"/>
                <a:cs typeface="Courier New"/>
                <a:sym typeface="Courier New"/>
              </a:rPr>
              <a:t>#matrix load</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a = scipy.io.mmread(directory_sparse_matrix)</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#fill zero matrix</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xe = np.ones(a.shape[0])</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print(a.shape[0])</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#product column-row matrix</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b = a.dot(xe)</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print("Press enter to start matrix resolution.")</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sys.stdin.readline()</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start_time = time.time()</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#solve matrix</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x = scipy.sparse.linalg.spsolve(a, b, use_umfpack=True)</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elapsed_time = time.time() - start_time</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print("Press enter to continue.")    </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sys.stdin.readline()</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#calculate error</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error = np.linalg.norm(xe - x) / np.linalg.norm(xe)</a:t>
            </a:r>
            <a:endParaRPr sz="1000">
              <a:latin typeface="Courier New"/>
              <a:ea typeface="Courier New"/>
              <a:cs typeface="Courier New"/>
              <a:sym typeface="Courier New"/>
            </a:endParaRPr>
          </a:p>
          <a:p>
            <a:pPr marL="0" lvl="0" indent="0" rtl="0">
              <a:spcBef>
                <a:spcPts val="0"/>
              </a:spcBef>
              <a:spcAft>
                <a:spcPts val="0"/>
              </a:spcAft>
              <a:buNone/>
            </a:pPr>
            <a:endParaRPr sz="1100"/>
          </a:p>
          <a:p>
            <a:pPr marL="0" lvl="0" indent="0" rtl="0">
              <a:spcBef>
                <a:spcPts val="0"/>
              </a:spcBef>
              <a:spcAft>
                <a:spcPts val="0"/>
              </a:spcAft>
              <a:buNone/>
            </a:pPr>
            <a:endParaRPr sz="1100"/>
          </a:p>
          <a:p>
            <a:pPr marL="0" lvl="0" indent="0" rtl="0">
              <a:spcBef>
                <a:spcPts val="0"/>
              </a:spcBef>
              <a:spcAft>
                <a:spcPts val="0"/>
              </a:spcAft>
              <a:buNone/>
            </a:pP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4935053" y="1533625"/>
            <a:ext cx="3471311" cy="2571750"/>
          </a:xfrm>
          <a:prstGeom prst="rect">
            <a:avLst/>
          </a:prstGeom>
          <a:noFill/>
          <a:ln>
            <a:noFill/>
          </a:ln>
        </p:spPr>
      </p:pic>
      <p:pic>
        <p:nvPicPr>
          <p:cNvPr id="142" name="Shape 142"/>
          <p:cNvPicPr preferRelativeResize="0"/>
          <p:nvPr/>
        </p:nvPicPr>
        <p:blipFill>
          <a:blip r:embed="rId4">
            <a:alphaModFix/>
          </a:blip>
          <a:stretch>
            <a:fillRect/>
          </a:stretch>
        </p:blipFill>
        <p:spPr>
          <a:xfrm>
            <a:off x="447703" y="1754825"/>
            <a:ext cx="3507482" cy="2129349"/>
          </a:xfrm>
          <a:prstGeom prst="rect">
            <a:avLst/>
          </a:prstGeom>
          <a:noFill/>
          <a:ln>
            <a:noFill/>
          </a:ln>
        </p:spPr>
      </p:pic>
      <p:sp>
        <p:nvSpPr>
          <p:cNvPr id="143" name="Shape 14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R Solver</a:t>
            </a:r>
            <a:endParaRPr/>
          </a:p>
        </p:txBody>
      </p:sp>
      <p:sp>
        <p:nvSpPr>
          <p:cNvPr id="144" name="Shape 144"/>
          <p:cNvSpPr/>
          <p:nvPr/>
        </p:nvSpPr>
        <p:spPr>
          <a:xfrm>
            <a:off x="1926425" y="939163"/>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1</a:t>
            </a:r>
            <a:endParaRPr>
              <a:solidFill>
                <a:srgbClr val="FFFFFF"/>
              </a:solidFill>
            </a:endParaRPr>
          </a:p>
        </p:txBody>
      </p:sp>
      <p:sp>
        <p:nvSpPr>
          <p:cNvPr id="145" name="Shape 145"/>
          <p:cNvSpPr/>
          <p:nvPr/>
        </p:nvSpPr>
        <p:spPr>
          <a:xfrm>
            <a:off x="6621525" y="939163"/>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2</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Shape 15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Funzioni di risoluzione R</a:t>
            </a:r>
            <a:endParaRPr/>
          </a:p>
        </p:txBody>
      </p:sp>
      <p:sp>
        <p:nvSpPr>
          <p:cNvPr id="151" name="Shape 151"/>
          <p:cNvSpPr txBox="1"/>
          <p:nvPr/>
        </p:nvSpPr>
        <p:spPr>
          <a:xfrm>
            <a:off x="397475" y="897293"/>
            <a:ext cx="8071500" cy="3888300"/>
          </a:xfrm>
          <a:prstGeom prst="rect">
            <a:avLst/>
          </a:prstGeom>
          <a:noFill/>
          <a:ln>
            <a:noFill/>
          </a:ln>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it">
                <a:latin typeface="Roboto"/>
                <a:ea typeface="Roboto"/>
                <a:cs typeface="Roboto"/>
                <a:sym typeface="Roboto"/>
              </a:rPr>
              <a:t>Metodi di default utilizzati (package LAPACK):</a:t>
            </a:r>
            <a:endParaRPr>
              <a:latin typeface="Roboto"/>
              <a:ea typeface="Roboto"/>
              <a:cs typeface="Roboto"/>
              <a:sym typeface="Roboto"/>
            </a:endParaRPr>
          </a:p>
          <a:p>
            <a:pPr marL="457200" lvl="0" indent="-317500" algn="just" rtl="0">
              <a:lnSpc>
                <a:spcPct val="200000"/>
              </a:lnSpc>
              <a:spcBef>
                <a:spcPts val="1600"/>
              </a:spcBef>
              <a:spcAft>
                <a:spcPts val="0"/>
              </a:spcAft>
              <a:buSzPts val="1400"/>
              <a:buFont typeface="Roboto"/>
              <a:buChar char="➔"/>
            </a:pPr>
            <a:r>
              <a:rPr lang="it">
                <a:latin typeface="Roboto"/>
                <a:ea typeface="Roboto"/>
                <a:cs typeface="Roboto"/>
                <a:sym typeface="Roboto"/>
              </a:rPr>
              <a:t>DGESV: Opera su sistemi reali</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ZGESV: Opera su sistemi complessi</a:t>
            </a:r>
            <a:endParaRPr>
              <a:latin typeface="Roboto"/>
              <a:ea typeface="Roboto"/>
              <a:cs typeface="Roboto"/>
              <a:sym typeface="Roboto"/>
            </a:endParaRPr>
          </a:p>
          <a:p>
            <a:pPr marL="0" lvl="0" indent="0" algn="just" rtl="0">
              <a:lnSpc>
                <a:spcPct val="200000"/>
              </a:lnSpc>
              <a:spcBef>
                <a:spcPts val="1600"/>
              </a:spcBef>
              <a:spcAft>
                <a:spcPts val="0"/>
              </a:spcAft>
              <a:buNone/>
            </a:pPr>
            <a:r>
              <a:rPr lang="it">
                <a:latin typeface="Roboto"/>
                <a:ea typeface="Roboto"/>
                <a:cs typeface="Roboto"/>
                <a:sym typeface="Roboto"/>
              </a:rPr>
              <a:t>Entrambi utilizzano:</a:t>
            </a:r>
            <a:endParaRPr>
              <a:latin typeface="Roboto"/>
              <a:ea typeface="Roboto"/>
              <a:cs typeface="Roboto"/>
              <a:sym typeface="Roboto"/>
            </a:endParaRPr>
          </a:p>
          <a:p>
            <a:pPr marL="457200" lvl="0" indent="-317500" algn="just" rtl="0">
              <a:lnSpc>
                <a:spcPct val="200000"/>
              </a:lnSpc>
              <a:spcBef>
                <a:spcPts val="1600"/>
              </a:spcBef>
              <a:spcAft>
                <a:spcPts val="0"/>
              </a:spcAft>
              <a:buSzPts val="1400"/>
              <a:buFont typeface="Roboto"/>
              <a:buChar char="➔"/>
            </a:pPr>
            <a:r>
              <a:rPr lang="it">
                <a:latin typeface="Roboto"/>
                <a:ea typeface="Roboto"/>
                <a:cs typeface="Roboto"/>
                <a:sym typeface="Roboto"/>
              </a:rPr>
              <a:t>Decomposizione LU con pivot parziale</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Interscambio di riga per fattorizzare A (A = PLU)</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Forma fattorizzata di A utilizzata per risolvere il sistema Ax = b</a:t>
            </a:r>
            <a:endParaRPr>
              <a:latin typeface="Roboto"/>
              <a:ea typeface="Roboto"/>
              <a:cs typeface="Roboto"/>
              <a:sym typeface="Roboto"/>
            </a:endParaRPr>
          </a:p>
        </p:txBody>
      </p:sp>
      <p:sp>
        <p:nvSpPr>
          <p:cNvPr id="152" name="Shape 152"/>
          <p:cNvSpPr/>
          <p:nvPr/>
        </p:nvSpPr>
        <p:spPr>
          <a:xfrm>
            <a:off x="98250" y="1357150"/>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1</a:t>
            </a:r>
            <a:endParaRPr>
              <a:solidFill>
                <a:srgbClr val="FFFFFF"/>
              </a:solidFill>
            </a:endParaRPr>
          </a:p>
        </p:txBody>
      </p:sp>
      <p:sp>
        <p:nvSpPr>
          <p:cNvPr id="153" name="Shape 153"/>
          <p:cNvSpPr/>
          <p:nvPr/>
        </p:nvSpPr>
        <p:spPr>
          <a:xfrm>
            <a:off x="98250" y="1844275"/>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2</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R Source Code</a:t>
            </a:r>
            <a:endParaRPr/>
          </a:p>
        </p:txBody>
      </p:sp>
      <p:sp>
        <p:nvSpPr>
          <p:cNvPr id="159" name="Shape 159"/>
          <p:cNvSpPr txBox="1"/>
          <p:nvPr/>
        </p:nvSpPr>
        <p:spPr>
          <a:xfrm>
            <a:off x="2029800" y="903700"/>
            <a:ext cx="5389200" cy="3939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sz="1100" b="1">
                <a:solidFill>
                  <a:srgbClr val="274E13"/>
                </a:solidFill>
                <a:latin typeface="Courier New"/>
                <a:ea typeface="Courier New"/>
                <a:cs typeface="Courier New"/>
                <a:sym typeface="Courier New"/>
              </a:rPr>
              <a:t>#load the matrix</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A &lt;- readMM(filea)</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print("loaded matrix")</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A &lt;- as(A, "dgCMatrix")</a:t>
            </a:r>
            <a:endParaRPr sz="1100">
              <a:latin typeface="Courier New"/>
              <a:ea typeface="Courier New"/>
              <a:cs typeface="Courier New"/>
              <a:sym typeface="Courier New"/>
            </a:endParaRPr>
          </a:p>
          <a:p>
            <a:pPr marL="0" lvl="0" indent="0">
              <a:spcBef>
                <a:spcPts val="0"/>
              </a:spcBef>
              <a:spcAft>
                <a:spcPts val="0"/>
              </a:spcAft>
              <a:buNone/>
            </a:pP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b="1">
                <a:solidFill>
                  <a:srgbClr val="274E13"/>
                </a:solidFill>
                <a:latin typeface="Courier New"/>
                <a:ea typeface="Courier New"/>
                <a:cs typeface="Courier New"/>
                <a:sym typeface="Courier New"/>
              </a:rPr>
              <a:t>#create xe</a:t>
            </a: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xe &lt;- rep(1, ncol(A))</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xo &lt;- rep(0, ncol(A))</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b &lt;- A %*% xe #prodotto vettoriale</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print("start LU decomposition")</a:t>
            </a:r>
            <a:endParaRPr sz="1100">
              <a:latin typeface="Courier New"/>
              <a:ea typeface="Courier New"/>
              <a:cs typeface="Courier New"/>
              <a:sym typeface="Courier New"/>
            </a:endParaRPr>
          </a:p>
          <a:p>
            <a:pPr marL="0" lvl="0" indent="0">
              <a:spcBef>
                <a:spcPts val="0"/>
              </a:spcBef>
              <a:spcAft>
                <a:spcPts val="0"/>
              </a:spcAft>
              <a:buNone/>
            </a:pP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b="1">
                <a:solidFill>
                  <a:srgbClr val="274E13"/>
                </a:solidFill>
                <a:latin typeface="Courier New"/>
                <a:ea typeface="Courier New"/>
                <a:cs typeface="Courier New"/>
                <a:sym typeface="Courier New"/>
              </a:rPr>
              <a:t># Start the clock!</a:t>
            </a: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ptm &lt;- proc.time()</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x &lt;- solve(A, b, sparse = TRUE)</a:t>
            </a:r>
            <a:endParaRPr sz="1100">
              <a:latin typeface="Courier New"/>
              <a:ea typeface="Courier New"/>
              <a:cs typeface="Courier New"/>
              <a:sym typeface="Courier New"/>
            </a:endParaRPr>
          </a:p>
          <a:p>
            <a:pPr marL="0" lvl="0" indent="0">
              <a:spcBef>
                <a:spcPts val="0"/>
              </a:spcBef>
              <a:spcAft>
                <a:spcPts val="0"/>
              </a:spcAft>
              <a:buNone/>
            </a:pP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b="1">
                <a:solidFill>
                  <a:srgbClr val="274E13"/>
                </a:solidFill>
                <a:latin typeface="Courier New"/>
                <a:ea typeface="Courier New"/>
                <a:cs typeface="Courier New"/>
                <a:sym typeface="Courier New"/>
              </a:rPr>
              <a:t># Stop the clock</a:t>
            </a:r>
            <a:endParaRPr sz="1100" b="1">
              <a:solidFill>
                <a:srgbClr val="274E13"/>
              </a:solidFill>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time &lt;- proc.time() - ptm</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norm_vec &lt;- function(x) sqrt(sum(x ^ 2))</a:t>
            </a:r>
            <a:endParaRPr sz="1100">
              <a:latin typeface="Courier New"/>
              <a:ea typeface="Courier New"/>
              <a:cs typeface="Courier New"/>
              <a:sym typeface="Courier New"/>
            </a:endParaRPr>
          </a:p>
          <a:p>
            <a:pPr marL="0" lvl="0" indent="0">
              <a:spcBef>
                <a:spcPts val="0"/>
              </a:spcBef>
              <a:spcAft>
                <a:spcPts val="0"/>
              </a:spcAft>
              <a:buNone/>
            </a:pPr>
            <a:r>
              <a:rPr lang="it" sz="1100">
                <a:latin typeface="Courier New"/>
                <a:ea typeface="Courier New"/>
                <a:cs typeface="Courier New"/>
                <a:sym typeface="Courier New"/>
              </a:rPr>
              <a:t>error &lt;- norm_vec(x - xe) / norm_vec(xe)</a:t>
            </a:r>
            <a:endParaRPr sz="1100">
              <a:latin typeface="Courier New"/>
              <a:ea typeface="Courier New"/>
              <a:cs typeface="Courier New"/>
              <a:sym typeface="Courier New"/>
            </a:endParaRPr>
          </a:p>
          <a:p>
            <a:pPr marL="0" lvl="0" indent="0" rtl="0">
              <a:spcBef>
                <a:spcPts val="0"/>
              </a:spcBef>
              <a:spcAft>
                <a:spcPts val="0"/>
              </a:spcAft>
              <a:buNone/>
            </a:pPr>
            <a:r>
              <a:rPr lang="it" sz="1100">
                <a:latin typeface="Courier New"/>
                <a:ea typeface="Courier New"/>
                <a:cs typeface="Courier New"/>
                <a:sym typeface="Courier New"/>
              </a:rPr>
              <a:t>return(list(error = error, A = A, b = b, x = x, time = time))</a:t>
            </a:r>
            <a:endParaRPr sz="11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Shape 16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Monitoraggio memoria</a:t>
            </a:r>
            <a:endParaRPr/>
          </a:p>
        </p:txBody>
      </p:sp>
      <p:sp>
        <p:nvSpPr>
          <p:cNvPr id="165" name="Shape 165"/>
          <p:cNvSpPr txBox="1"/>
          <p:nvPr/>
        </p:nvSpPr>
        <p:spPr>
          <a:xfrm>
            <a:off x="388900" y="880218"/>
            <a:ext cx="8071500" cy="388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Sviluppo di uno script Python per monitoraggio memoria</a:t>
            </a:r>
            <a:endParaRPr>
              <a:latin typeface="Roboto"/>
              <a:ea typeface="Roboto"/>
              <a:cs typeface="Roboto"/>
              <a:sym typeface="Roboto"/>
            </a:endParaRPr>
          </a:p>
          <a:p>
            <a:pPr marL="91440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Utilizzo della libreria PsUtil</a:t>
            </a:r>
            <a:endParaRPr>
              <a:latin typeface="Roboto"/>
              <a:ea typeface="Roboto"/>
              <a:cs typeface="Roboto"/>
              <a:sym typeface="Roboto"/>
            </a:endParaRPr>
          </a:p>
          <a:p>
            <a:pPr marL="91440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Monitoraggio memoria effettuato manualmente inserendo ID del processo</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Script in grado di monitorare la memoria utilizzata dal processo specificato dall’ID</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Script avviato manualmente</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Shape 17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Monitoraggio memoria: sorgente Script</a:t>
            </a:r>
            <a:endParaRPr/>
          </a:p>
        </p:txBody>
      </p:sp>
      <p:pic>
        <p:nvPicPr>
          <p:cNvPr id="171" name="Shape 171"/>
          <p:cNvPicPr preferRelativeResize="0"/>
          <p:nvPr/>
        </p:nvPicPr>
        <p:blipFill>
          <a:blip r:embed="rId3">
            <a:alphaModFix/>
          </a:blip>
          <a:stretch>
            <a:fillRect/>
          </a:stretch>
        </p:blipFill>
        <p:spPr>
          <a:xfrm>
            <a:off x="1150650" y="1070550"/>
            <a:ext cx="6721800" cy="36064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Shape 17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Matrici testate</a:t>
            </a:r>
            <a:endParaRPr/>
          </a:p>
        </p:txBody>
      </p:sp>
      <p:sp>
        <p:nvSpPr>
          <p:cNvPr id="177" name="Shape 177"/>
          <p:cNvSpPr txBox="1"/>
          <p:nvPr/>
        </p:nvSpPr>
        <p:spPr>
          <a:xfrm>
            <a:off x="534175" y="1292100"/>
            <a:ext cx="2585100" cy="2880000"/>
          </a:xfrm>
          <a:prstGeom prst="rect">
            <a:avLst/>
          </a:prstGeom>
          <a:noFill/>
          <a:ln>
            <a:noFill/>
          </a:ln>
        </p:spPr>
        <p:txBody>
          <a:bodyPr spcFirstLastPara="1" wrap="square" lIns="91425" tIns="91425" rIns="91425" bIns="91425" anchor="ctr" anchorCtr="0">
            <a:noAutofit/>
          </a:bodyPr>
          <a:lstStyle/>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Definite positive</a:t>
            </a:r>
            <a:endParaRPr>
              <a:latin typeface="Roboto"/>
              <a:ea typeface="Roboto"/>
              <a:cs typeface="Roboto"/>
              <a:sym typeface="Roboto"/>
            </a:endParaRPr>
          </a:p>
          <a:p>
            <a:pPr marL="914400" marR="0" lvl="1" indent="-317500" algn="just" rtl="0">
              <a:lnSpc>
                <a:spcPct val="200000"/>
              </a:lnSpc>
              <a:spcBef>
                <a:spcPts val="0"/>
              </a:spcBef>
              <a:spcAft>
                <a:spcPts val="0"/>
              </a:spcAft>
              <a:buClr>
                <a:srgbClr val="000000"/>
              </a:buClr>
              <a:buSzPts val="1400"/>
              <a:buFont typeface="Roboto"/>
              <a:buChar char="◆"/>
            </a:pPr>
            <a:r>
              <a:rPr lang="it">
                <a:latin typeface="Roboto"/>
                <a:ea typeface="Roboto"/>
                <a:cs typeface="Roboto"/>
                <a:sym typeface="Roboto"/>
              </a:rPr>
              <a:t>apache2</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cfd1</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cfd2</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ex15</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shallow_water1</a:t>
            </a:r>
            <a:endParaRPr>
              <a:latin typeface="Roboto"/>
              <a:ea typeface="Roboto"/>
              <a:cs typeface="Roboto"/>
              <a:sym typeface="Roboto"/>
            </a:endParaRPr>
          </a:p>
        </p:txBody>
      </p:sp>
      <p:sp>
        <p:nvSpPr>
          <p:cNvPr id="178" name="Shape 178"/>
          <p:cNvSpPr txBox="1"/>
          <p:nvPr/>
        </p:nvSpPr>
        <p:spPr>
          <a:xfrm>
            <a:off x="3777275" y="1223850"/>
            <a:ext cx="2585100" cy="3016500"/>
          </a:xfrm>
          <a:prstGeom prst="rect">
            <a:avLst/>
          </a:prstGeom>
          <a:noFill/>
          <a:ln>
            <a:noFill/>
          </a:ln>
        </p:spPr>
        <p:txBody>
          <a:bodyPr spcFirstLastPara="1" wrap="square" lIns="91425" tIns="91425" rIns="91425" bIns="91425" anchor="ctr" anchorCtr="0">
            <a:noAutofit/>
          </a:bodyPr>
          <a:lstStyle/>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Non definite positive</a:t>
            </a:r>
            <a:endParaRPr>
              <a:latin typeface="Roboto"/>
              <a:ea typeface="Roboto"/>
              <a:cs typeface="Roboto"/>
              <a:sym typeface="Roboto"/>
            </a:endParaRPr>
          </a:p>
          <a:p>
            <a:pPr marL="914400" marR="0" lvl="1" indent="-317500" algn="just" rtl="0">
              <a:lnSpc>
                <a:spcPct val="200000"/>
              </a:lnSpc>
              <a:spcBef>
                <a:spcPts val="0"/>
              </a:spcBef>
              <a:spcAft>
                <a:spcPts val="0"/>
              </a:spcAft>
              <a:buClr>
                <a:srgbClr val="000000"/>
              </a:buClr>
              <a:buSzPts val="1400"/>
              <a:buFont typeface="Roboto"/>
              <a:buChar char="◆"/>
            </a:pPr>
            <a:r>
              <a:rPr lang="it">
                <a:latin typeface="Roboto"/>
                <a:ea typeface="Roboto"/>
                <a:cs typeface="Roboto"/>
                <a:sym typeface="Roboto"/>
              </a:rPr>
              <a:t>ex19</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PR02R</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water_tank</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raefsky3</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graham1</a:t>
            </a:r>
            <a:endParaRPr>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Shape 18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Problemi riscontrati</a:t>
            </a:r>
            <a:endParaRPr/>
          </a:p>
        </p:txBody>
      </p:sp>
      <p:sp>
        <p:nvSpPr>
          <p:cNvPr id="184" name="Shape 184"/>
          <p:cNvSpPr txBox="1"/>
          <p:nvPr/>
        </p:nvSpPr>
        <p:spPr>
          <a:xfrm>
            <a:off x="397475" y="897293"/>
            <a:ext cx="8071500" cy="3888300"/>
          </a:xfrm>
          <a:prstGeom prst="rect">
            <a:avLst/>
          </a:prstGeom>
          <a:noFill/>
          <a:ln>
            <a:noFill/>
          </a:ln>
        </p:spPr>
        <p:txBody>
          <a:bodyPr spcFirstLastPara="1" wrap="square" lIns="91425" tIns="91425" rIns="91425" bIns="91425" anchor="ctr" anchorCtr="0">
            <a:noAutofit/>
          </a:bodyPr>
          <a:lstStyle/>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Documentazione libreria SciPy relativa a SUPERLU molto ridotta e alcune funzioni non ben documentate</a:t>
            </a:r>
            <a:endParaRPr>
              <a:latin typeface="Roboto"/>
              <a:ea typeface="Roboto"/>
              <a:cs typeface="Roboto"/>
              <a:sym typeface="Roboto"/>
            </a:endParaRPr>
          </a:p>
          <a:p>
            <a:pPr marL="91440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Soluzione parziale: consultazione del codice sorgente</a:t>
            </a:r>
            <a:endParaRPr>
              <a:latin typeface="Roboto"/>
              <a:ea typeface="Roboto"/>
              <a:cs typeface="Roboto"/>
              <a:sym typeface="Roboto"/>
            </a:endParaRPr>
          </a:p>
          <a:p>
            <a:pPr marL="45720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Problemi di memoria per la libreria SciPy con flag su UMFPACK a livello di memoria</a:t>
            </a:r>
            <a:endParaRPr>
              <a:latin typeface="Roboto"/>
              <a:ea typeface="Roboto"/>
              <a:cs typeface="Roboto"/>
              <a:sym typeface="Roboto"/>
            </a:endParaRPr>
          </a:p>
          <a:p>
            <a:pPr marL="91440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Utilizzo di soli 4GB di memoria RAM</a:t>
            </a:r>
            <a:endParaRPr>
              <a:latin typeface="Roboto"/>
              <a:ea typeface="Roboto"/>
              <a:cs typeface="Roboto"/>
              <a:sym typeface="Roboto"/>
            </a:endParaRPr>
          </a:p>
          <a:p>
            <a:pPr marL="91440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Ancora nessun fix</a:t>
            </a:r>
            <a:endParaRPr>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pic>
        <p:nvPicPr>
          <p:cNvPr id="189" name="Shape 189"/>
          <p:cNvPicPr preferRelativeResize="0"/>
          <p:nvPr/>
        </p:nvPicPr>
        <p:blipFill>
          <a:blip r:embed="rId3">
            <a:alphaModFix/>
          </a:blip>
          <a:stretch>
            <a:fillRect/>
          </a:stretch>
        </p:blipFill>
        <p:spPr>
          <a:xfrm>
            <a:off x="0" y="0"/>
            <a:ext cx="9144000" cy="5143499"/>
          </a:xfrm>
          <a:prstGeom prst="rect">
            <a:avLst/>
          </a:prstGeom>
          <a:noFill/>
          <a:ln>
            <a:noFill/>
          </a:ln>
        </p:spPr>
      </p:pic>
      <p:sp>
        <p:nvSpPr>
          <p:cNvPr id="190" name="Shape 190"/>
          <p:cNvSpPr txBox="1"/>
          <p:nvPr/>
        </p:nvSpPr>
        <p:spPr>
          <a:xfrm>
            <a:off x="3761550" y="84975"/>
            <a:ext cx="1620900" cy="3528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a:t>Grafico Generale</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Shape 195"/>
          <p:cNvPicPr preferRelativeResize="0"/>
          <p:nvPr/>
        </p:nvPicPr>
        <p:blipFill>
          <a:blip r:embed="rId3">
            <a:alphaModFix/>
          </a:blip>
          <a:stretch>
            <a:fillRect/>
          </a:stretch>
        </p:blipFill>
        <p:spPr>
          <a:xfrm>
            <a:off x="0" y="0"/>
            <a:ext cx="9143999" cy="5143500"/>
          </a:xfrm>
          <a:prstGeom prst="rect">
            <a:avLst/>
          </a:prstGeom>
          <a:noFill/>
          <a:ln>
            <a:noFill/>
          </a:ln>
        </p:spPr>
      </p:pic>
      <p:cxnSp>
        <p:nvCxnSpPr>
          <p:cNvPr id="196" name="Shape 196"/>
          <p:cNvCxnSpPr>
            <a:endCxn id="197" idx="2"/>
          </p:cNvCxnSpPr>
          <p:nvPr/>
        </p:nvCxnSpPr>
        <p:spPr>
          <a:xfrm rot="10800000">
            <a:off x="2431088" y="1105100"/>
            <a:ext cx="783900" cy="837300"/>
          </a:xfrm>
          <a:prstGeom prst="straightConnector1">
            <a:avLst/>
          </a:prstGeom>
          <a:noFill/>
          <a:ln w="9525" cap="flat" cmpd="sng">
            <a:solidFill>
              <a:schemeClr val="dk2"/>
            </a:solidFill>
            <a:prstDash val="solid"/>
            <a:round/>
            <a:headEnd type="none" w="med" len="med"/>
            <a:tailEnd type="triangle" w="med" len="med"/>
          </a:ln>
        </p:spPr>
      </p:cxnSp>
      <p:cxnSp>
        <p:nvCxnSpPr>
          <p:cNvPr id="198" name="Shape 198"/>
          <p:cNvCxnSpPr>
            <a:endCxn id="199" idx="0"/>
          </p:cNvCxnSpPr>
          <p:nvPr/>
        </p:nvCxnSpPr>
        <p:spPr>
          <a:xfrm flipH="1">
            <a:off x="3582475" y="3674625"/>
            <a:ext cx="741600" cy="191100"/>
          </a:xfrm>
          <a:prstGeom prst="straightConnector1">
            <a:avLst/>
          </a:prstGeom>
          <a:noFill/>
          <a:ln w="9525" cap="flat" cmpd="sng">
            <a:solidFill>
              <a:schemeClr val="dk2"/>
            </a:solidFill>
            <a:prstDash val="solid"/>
            <a:round/>
            <a:headEnd type="none" w="med" len="med"/>
            <a:tailEnd type="triangle" w="med" len="med"/>
          </a:ln>
        </p:spPr>
      </p:cxnSp>
      <p:cxnSp>
        <p:nvCxnSpPr>
          <p:cNvPr id="200" name="Shape 200"/>
          <p:cNvCxnSpPr>
            <a:endCxn id="201" idx="0"/>
          </p:cNvCxnSpPr>
          <p:nvPr/>
        </p:nvCxnSpPr>
        <p:spPr>
          <a:xfrm flipH="1">
            <a:off x="3480338" y="2978425"/>
            <a:ext cx="823200" cy="151200"/>
          </a:xfrm>
          <a:prstGeom prst="straightConnector1">
            <a:avLst/>
          </a:prstGeom>
          <a:noFill/>
          <a:ln w="9525" cap="flat" cmpd="sng">
            <a:solidFill>
              <a:schemeClr val="dk2"/>
            </a:solidFill>
            <a:prstDash val="solid"/>
            <a:round/>
            <a:headEnd type="none" w="med" len="med"/>
            <a:tailEnd type="triangle" w="med" len="med"/>
          </a:ln>
        </p:spPr>
      </p:cxnSp>
      <p:cxnSp>
        <p:nvCxnSpPr>
          <p:cNvPr id="202" name="Shape 202"/>
          <p:cNvCxnSpPr>
            <a:endCxn id="203" idx="2"/>
          </p:cNvCxnSpPr>
          <p:nvPr/>
        </p:nvCxnSpPr>
        <p:spPr>
          <a:xfrm rot="10800000">
            <a:off x="1586525" y="1710100"/>
            <a:ext cx="1026600" cy="513600"/>
          </a:xfrm>
          <a:prstGeom prst="straightConnector1">
            <a:avLst/>
          </a:prstGeom>
          <a:noFill/>
          <a:ln w="9525" cap="flat" cmpd="sng">
            <a:solidFill>
              <a:schemeClr val="dk2"/>
            </a:solidFill>
            <a:prstDash val="solid"/>
            <a:round/>
            <a:headEnd type="none" w="med" len="med"/>
            <a:tailEnd type="triangle" w="med" len="med"/>
          </a:ln>
        </p:spPr>
      </p:cxnSp>
      <p:cxnSp>
        <p:nvCxnSpPr>
          <p:cNvPr id="204" name="Shape 204"/>
          <p:cNvCxnSpPr>
            <a:endCxn id="205" idx="0"/>
          </p:cNvCxnSpPr>
          <p:nvPr/>
        </p:nvCxnSpPr>
        <p:spPr>
          <a:xfrm>
            <a:off x="4935100" y="1898925"/>
            <a:ext cx="1377600" cy="468600"/>
          </a:xfrm>
          <a:prstGeom prst="straightConnector1">
            <a:avLst/>
          </a:prstGeom>
          <a:noFill/>
          <a:ln w="9525" cap="flat" cmpd="sng">
            <a:solidFill>
              <a:schemeClr val="dk2"/>
            </a:solidFill>
            <a:prstDash val="solid"/>
            <a:round/>
            <a:headEnd type="none" w="med" len="med"/>
            <a:tailEnd type="triangle" w="med" len="med"/>
          </a:ln>
        </p:spPr>
      </p:cxnSp>
      <p:cxnSp>
        <p:nvCxnSpPr>
          <p:cNvPr id="206" name="Shape 206"/>
          <p:cNvCxnSpPr/>
          <p:nvPr/>
        </p:nvCxnSpPr>
        <p:spPr>
          <a:xfrm>
            <a:off x="4777163" y="2287425"/>
            <a:ext cx="907200" cy="621000"/>
          </a:xfrm>
          <a:prstGeom prst="straightConnector1">
            <a:avLst/>
          </a:prstGeom>
          <a:noFill/>
          <a:ln w="9525" cap="flat" cmpd="sng">
            <a:solidFill>
              <a:schemeClr val="dk2"/>
            </a:solidFill>
            <a:prstDash val="solid"/>
            <a:round/>
            <a:headEnd type="none" w="med" len="med"/>
            <a:tailEnd type="triangle" w="med" len="med"/>
          </a:ln>
        </p:spPr>
      </p:cxnSp>
      <p:sp>
        <p:nvSpPr>
          <p:cNvPr id="203" name="Shape 203"/>
          <p:cNvSpPr/>
          <p:nvPr/>
        </p:nvSpPr>
        <p:spPr>
          <a:xfrm>
            <a:off x="1204025" y="1196500"/>
            <a:ext cx="765000" cy="5136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Ubuntu</a:t>
            </a:r>
            <a:endParaRPr sz="700"/>
          </a:p>
        </p:txBody>
      </p:sp>
      <p:sp>
        <p:nvSpPr>
          <p:cNvPr id="197" name="Shape 197"/>
          <p:cNvSpPr/>
          <p:nvPr/>
        </p:nvSpPr>
        <p:spPr>
          <a:xfrm>
            <a:off x="2131988" y="644300"/>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Windows</a:t>
            </a:r>
            <a:endParaRPr sz="700"/>
          </a:p>
        </p:txBody>
      </p:sp>
      <p:sp>
        <p:nvSpPr>
          <p:cNvPr id="205" name="Shape 205"/>
          <p:cNvSpPr/>
          <p:nvPr/>
        </p:nvSpPr>
        <p:spPr>
          <a:xfrm>
            <a:off x="6013600" y="2367525"/>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 Ubuntu</a:t>
            </a:r>
            <a:endParaRPr sz="700"/>
          </a:p>
        </p:txBody>
      </p:sp>
      <p:sp>
        <p:nvSpPr>
          <p:cNvPr id="207" name="Shape 207"/>
          <p:cNvSpPr/>
          <p:nvPr/>
        </p:nvSpPr>
        <p:spPr>
          <a:xfrm>
            <a:off x="5466663" y="29084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 Windows</a:t>
            </a:r>
            <a:endParaRPr sz="700"/>
          </a:p>
        </p:txBody>
      </p:sp>
      <p:sp>
        <p:nvSpPr>
          <p:cNvPr id="201" name="Shape 201"/>
          <p:cNvSpPr/>
          <p:nvPr/>
        </p:nvSpPr>
        <p:spPr>
          <a:xfrm>
            <a:off x="3181238" y="3129625"/>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Windows</a:t>
            </a:r>
            <a:endParaRPr sz="700"/>
          </a:p>
        </p:txBody>
      </p:sp>
      <p:sp>
        <p:nvSpPr>
          <p:cNvPr id="199" name="Shape 199"/>
          <p:cNvSpPr/>
          <p:nvPr/>
        </p:nvSpPr>
        <p:spPr>
          <a:xfrm>
            <a:off x="3283375" y="3865725"/>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Ubuntu</a:t>
            </a:r>
            <a:endParaRPr sz="700"/>
          </a:p>
        </p:txBody>
      </p:sp>
      <p:sp>
        <p:nvSpPr>
          <p:cNvPr id="208" name="Shape 208"/>
          <p:cNvSpPr txBox="1"/>
          <p:nvPr/>
        </p:nvSpPr>
        <p:spPr>
          <a:xfrm>
            <a:off x="2440350" y="980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Dimensioni Linguaggi</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Shape 7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a:t>AMBIENTI E LINGUAGGI</a:t>
            </a:r>
            <a:endParaRPr/>
          </a:p>
        </p:txBody>
      </p:sp>
      <p:sp>
        <p:nvSpPr>
          <p:cNvPr id="75" name="Shape 75"/>
          <p:cNvSpPr txBox="1">
            <a:spLocks noGrp="1"/>
          </p:cNvSpPr>
          <p:nvPr>
            <p:ph type="body" idx="1"/>
          </p:nvPr>
        </p:nvSpPr>
        <p:spPr>
          <a:xfrm>
            <a:off x="678600" y="1919075"/>
            <a:ext cx="2682900" cy="2710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it" sz="1800">
                <a:solidFill>
                  <a:srgbClr val="000000"/>
                </a:solidFill>
              </a:rPr>
              <a:t>Ambienti</a:t>
            </a:r>
            <a:endParaRPr sz="1800">
              <a:solidFill>
                <a:srgbClr val="000000"/>
              </a:solidFill>
            </a:endParaRPr>
          </a:p>
          <a:p>
            <a:pPr marL="457200" lvl="0" indent="-342900">
              <a:lnSpc>
                <a:spcPct val="150000"/>
              </a:lnSpc>
              <a:spcBef>
                <a:spcPts val="1600"/>
              </a:spcBef>
              <a:spcAft>
                <a:spcPts val="0"/>
              </a:spcAft>
              <a:buClr>
                <a:srgbClr val="000000"/>
              </a:buClr>
              <a:buSzPts val="1800"/>
              <a:buChar char="●"/>
            </a:pPr>
            <a:r>
              <a:rPr lang="it" sz="1800">
                <a:solidFill>
                  <a:srgbClr val="000000"/>
                </a:solidFill>
              </a:rPr>
              <a:t>Windows 10</a:t>
            </a:r>
            <a:endParaRPr sz="1800">
              <a:solidFill>
                <a:srgbClr val="000000"/>
              </a:solidFill>
            </a:endParaRPr>
          </a:p>
          <a:p>
            <a:pPr marL="457200" lvl="0" indent="-342900" rtl="0">
              <a:spcBef>
                <a:spcPts val="0"/>
              </a:spcBef>
              <a:spcAft>
                <a:spcPts val="0"/>
              </a:spcAft>
              <a:buClr>
                <a:srgbClr val="000000"/>
              </a:buClr>
              <a:buSzPts val="1800"/>
              <a:buChar char="●"/>
            </a:pPr>
            <a:r>
              <a:rPr lang="it" sz="1800">
                <a:solidFill>
                  <a:srgbClr val="000000"/>
                </a:solidFill>
              </a:rPr>
              <a:t>Ubuntu 16.04 LTS</a:t>
            </a:r>
            <a:endParaRPr sz="1800">
              <a:solidFill>
                <a:srgbClr val="000000"/>
              </a:solidFill>
            </a:endParaRPr>
          </a:p>
          <a:p>
            <a:pPr marL="0" lvl="0" indent="0" rtl="0">
              <a:spcBef>
                <a:spcPts val="1600"/>
              </a:spcBef>
              <a:spcAft>
                <a:spcPts val="1600"/>
              </a:spcAft>
              <a:buNone/>
            </a:pPr>
            <a:endParaRPr sz="1800">
              <a:solidFill>
                <a:srgbClr val="000000"/>
              </a:solidFill>
            </a:endParaRPr>
          </a:p>
        </p:txBody>
      </p:sp>
      <p:sp>
        <p:nvSpPr>
          <p:cNvPr id="76" name="Shape 76"/>
          <p:cNvSpPr txBox="1">
            <a:spLocks noGrp="1"/>
          </p:cNvSpPr>
          <p:nvPr>
            <p:ph type="body" idx="2"/>
          </p:nvPr>
        </p:nvSpPr>
        <p:spPr>
          <a:xfrm>
            <a:off x="3361500" y="1919075"/>
            <a:ext cx="2573400" cy="2710200"/>
          </a:xfrm>
          <a:prstGeom prst="rect">
            <a:avLst/>
          </a:prstGeom>
        </p:spPr>
        <p:txBody>
          <a:bodyPr spcFirstLastPara="1" wrap="square" lIns="91425" tIns="91425" rIns="91425" bIns="91425" anchor="t" anchorCtr="0">
            <a:noAutofit/>
          </a:bodyPr>
          <a:lstStyle/>
          <a:p>
            <a:pPr marL="0" lvl="0" indent="0" algn="ctr">
              <a:spcBef>
                <a:spcPts val="0"/>
              </a:spcBef>
              <a:spcAft>
                <a:spcPts val="0"/>
              </a:spcAft>
              <a:buNone/>
            </a:pPr>
            <a:r>
              <a:rPr lang="it" sz="1800">
                <a:solidFill>
                  <a:srgbClr val="000000"/>
                </a:solidFill>
              </a:rPr>
              <a:t>Linguaggi</a:t>
            </a:r>
            <a:endParaRPr sz="1800">
              <a:solidFill>
                <a:srgbClr val="000000"/>
              </a:solidFill>
            </a:endParaRPr>
          </a:p>
          <a:p>
            <a:pPr marL="457200" lvl="0" indent="-342900">
              <a:lnSpc>
                <a:spcPct val="150000"/>
              </a:lnSpc>
              <a:spcBef>
                <a:spcPts val="1600"/>
              </a:spcBef>
              <a:spcAft>
                <a:spcPts val="0"/>
              </a:spcAft>
              <a:buClr>
                <a:srgbClr val="000000"/>
              </a:buClr>
              <a:buSzPts val="1800"/>
              <a:buChar char="●"/>
            </a:pPr>
            <a:r>
              <a:rPr lang="it" sz="1800">
                <a:solidFill>
                  <a:srgbClr val="000000"/>
                </a:solidFill>
              </a:rPr>
              <a:t>MATLAB</a:t>
            </a:r>
            <a:endParaRPr sz="1800">
              <a:solidFill>
                <a:srgbClr val="000000"/>
              </a:solidFill>
            </a:endParaRPr>
          </a:p>
          <a:p>
            <a:pPr marL="457200" lvl="0" indent="-342900">
              <a:lnSpc>
                <a:spcPct val="150000"/>
              </a:lnSpc>
              <a:spcBef>
                <a:spcPts val="0"/>
              </a:spcBef>
              <a:spcAft>
                <a:spcPts val="0"/>
              </a:spcAft>
              <a:buClr>
                <a:srgbClr val="000000"/>
              </a:buClr>
              <a:buSzPts val="1800"/>
              <a:buChar char="●"/>
            </a:pPr>
            <a:r>
              <a:rPr lang="it" sz="1800">
                <a:solidFill>
                  <a:srgbClr val="000000"/>
                </a:solidFill>
              </a:rPr>
              <a:t>Python</a:t>
            </a:r>
            <a:endParaRPr sz="1800">
              <a:solidFill>
                <a:srgbClr val="000000"/>
              </a:solidFill>
            </a:endParaRPr>
          </a:p>
          <a:p>
            <a:pPr marL="457200" lvl="0" indent="-342900">
              <a:lnSpc>
                <a:spcPct val="150000"/>
              </a:lnSpc>
              <a:spcBef>
                <a:spcPts val="0"/>
              </a:spcBef>
              <a:spcAft>
                <a:spcPts val="0"/>
              </a:spcAft>
              <a:buClr>
                <a:srgbClr val="000000"/>
              </a:buClr>
              <a:buSzPts val="1800"/>
              <a:buChar char="●"/>
            </a:pPr>
            <a:r>
              <a:rPr lang="it" sz="1800">
                <a:solidFill>
                  <a:srgbClr val="000000"/>
                </a:solidFill>
              </a:rPr>
              <a:t>R</a:t>
            </a:r>
            <a:endParaRPr sz="1800">
              <a:solidFill>
                <a:srgbClr val="000000"/>
              </a:solidFill>
            </a:endParaRPr>
          </a:p>
        </p:txBody>
      </p:sp>
      <p:sp>
        <p:nvSpPr>
          <p:cNvPr id="77" name="Shape 77"/>
          <p:cNvSpPr txBox="1">
            <a:spLocks noGrp="1"/>
          </p:cNvSpPr>
          <p:nvPr>
            <p:ph type="body" idx="2"/>
          </p:nvPr>
        </p:nvSpPr>
        <p:spPr>
          <a:xfrm>
            <a:off x="5934900" y="1919075"/>
            <a:ext cx="2573400" cy="2710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sz="1800">
                <a:solidFill>
                  <a:srgbClr val="000000"/>
                </a:solidFill>
              </a:rPr>
              <a:t>Caratteristiche</a:t>
            </a:r>
            <a:endParaRPr sz="1800">
              <a:solidFill>
                <a:srgbClr val="000000"/>
              </a:solidFill>
            </a:endParaRPr>
          </a:p>
          <a:p>
            <a:pPr marL="457200" lvl="0" indent="-342900" rtl="0">
              <a:lnSpc>
                <a:spcPct val="150000"/>
              </a:lnSpc>
              <a:spcBef>
                <a:spcPts val="1600"/>
              </a:spcBef>
              <a:spcAft>
                <a:spcPts val="0"/>
              </a:spcAft>
              <a:buClr>
                <a:srgbClr val="000000"/>
              </a:buClr>
              <a:buSzPts val="1800"/>
              <a:buChar char="●"/>
            </a:pPr>
            <a:r>
              <a:rPr lang="it" sz="1800">
                <a:solidFill>
                  <a:srgbClr val="000000"/>
                </a:solidFill>
              </a:rPr>
              <a:t>2.80 GHz CPU</a:t>
            </a:r>
            <a:endParaRPr sz="1800">
              <a:solidFill>
                <a:srgbClr val="000000"/>
              </a:solidFill>
            </a:endParaRPr>
          </a:p>
          <a:p>
            <a:pPr marL="457200" lvl="0" indent="-342900" rtl="0">
              <a:lnSpc>
                <a:spcPct val="150000"/>
              </a:lnSpc>
              <a:spcBef>
                <a:spcPts val="0"/>
              </a:spcBef>
              <a:spcAft>
                <a:spcPts val="0"/>
              </a:spcAft>
              <a:buClr>
                <a:srgbClr val="000000"/>
              </a:buClr>
              <a:buSzPts val="1800"/>
              <a:buChar char="●"/>
            </a:pPr>
            <a:r>
              <a:rPr lang="it" sz="1800">
                <a:solidFill>
                  <a:srgbClr val="000000"/>
                </a:solidFill>
              </a:rPr>
              <a:t>10 GB RAM</a:t>
            </a:r>
            <a:endParaRPr sz="1800">
              <a:solidFill>
                <a:srgbClr val="000000"/>
              </a:solidFill>
            </a:endParaRPr>
          </a:p>
          <a:p>
            <a:pPr marL="457200" lvl="0" indent="-342900" rtl="0">
              <a:lnSpc>
                <a:spcPct val="150000"/>
              </a:lnSpc>
              <a:spcBef>
                <a:spcPts val="0"/>
              </a:spcBef>
              <a:spcAft>
                <a:spcPts val="0"/>
              </a:spcAft>
              <a:buClr>
                <a:srgbClr val="000000"/>
              </a:buClr>
              <a:buSzPts val="1800"/>
              <a:buChar char="●"/>
            </a:pPr>
            <a:r>
              <a:rPr lang="it" sz="1800">
                <a:solidFill>
                  <a:srgbClr val="000000"/>
                </a:solidFill>
              </a:rPr>
              <a:t>50 GB SSD</a:t>
            </a:r>
            <a:endParaRPr sz="1800">
              <a:solidFill>
                <a:srgbClr val="00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Shape 213"/>
          <p:cNvPicPr preferRelativeResize="0"/>
          <p:nvPr/>
        </p:nvPicPr>
        <p:blipFill>
          <a:blip r:embed="rId3">
            <a:alphaModFix/>
          </a:blip>
          <a:stretch>
            <a:fillRect/>
          </a:stretch>
        </p:blipFill>
        <p:spPr>
          <a:xfrm>
            <a:off x="25" y="0"/>
            <a:ext cx="9143999" cy="5143501"/>
          </a:xfrm>
          <a:prstGeom prst="rect">
            <a:avLst/>
          </a:prstGeom>
          <a:noFill/>
          <a:ln>
            <a:noFill/>
          </a:ln>
        </p:spPr>
      </p:pic>
      <p:cxnSp>
        <p:nvCxnSpPr>
          <p:cNvPr id="214" name="Shape 214"/>
          <p:cNvCxnSpPr>
            <a:endCxn id="215" idx="2"/>
          </p:cNvCxnSpPr>
          <p:nvPr/>
        </p:nvCxnSpPr>
        <p:spPr>
          <a:xfrm rot="10800000">
            <a:off x="2473588" y="1250900"/>
            <a:ext cx="654000" cy="737400"/>
          </a:xfrm>
          <a:prstGeom prst="straightConnector1">
            <a:avLst/>
          </a:prstGeom>
          <a:noFill/>
          <a:ln w="9525" cap="flat" cmpd="sng">
            <a:solidFill>
              <a:schemeClr val="dk2"/>
            </a:solidFill>
            <a:prstDash val="solid"/>
            <a:round/>
            <a:headEnd type="none" w="med" len="med"/>
            <a:tailEnd type="triangle" w="med" len="med"/>
          </a:ln>
        </p:spPr>
      </p:cxnSp>
      <p:cxnSp>
        <p:nvCxnSpPr>
          <p:cNvPr id="216" name="Shape 216"/>
          <p:cNvCxnSpPr>
            <a:endCxn id="217" idx="0"/>
          </p:cNvCxnSpPr>
          <p:nvPr/>
        </p:nvCxnSpPr>
        <p:spPr>
          <a:xfrm flipH="1">
            <a:off x="3581038" y="2867950"/>
            <a:ext cx="787500" cy="154800"/>
          </a:xfrm>
          <a:prstGeom prst="straightConnector1">
            <a:avLst/>
          </a:prstGeom>
          <a:noFill/>
          <a:ln w="9525" cap="flat" cmpd="sng">
            <a:solidFill>
              <a:schemeClr val="dk2"/>
            </a:solidFill>
            <a:prstDash val="solid"/>
            <a:round/>
            <a:headEnd type="none" w="med" len="med"/>
            <a:tailEnd type="triangle" w="med" len="med"/>
          </a:ln>
        </p:spPr>
      </p:cxnSp>
      <p:cxnSp>
        <p:nvCxnSpPr>
          <p:cNvPr id="218" name="Shape 218"/>
          <p:cNvCxnSpPr>
            <a:endCxn id="219" idx="0"/>
          </p:cNvCxnSpPr>
          <p:nvPr/>
        </p:nvCxnSpPr>
        <p:spPr>
          <a:xfrm>
            <a:off x="4863888" y="2246950"/>
            <a:ext cx="907200" cy="621000"/>
          </a:xfrm>
          <a:prstGeom prst="straightConnector1">
            <a:avLst/>
          </a:prstGeom>
          <a:noFill/>
          <a:ln w="9525" cap="flat" cmpd="sng">
            <a:solidFill>
              <a:schemeClr val="dk2"/>
            </a:solidFill>
            <a:prstDash val="solid"/>
            <a:round/>
            <a:headEnd type="none" w="med" len="med"/>
            <a:tailEnd type="triangle" w="med" len="med"/>
          </a:ln>
        </p:spPr>
      </p:cxnSp>
      <p:sp>
        <p:nvSpPr>
          <p:cNvPr id="215" name="Shape 215"/>
          <p:cNvSpPr/>
          <p:nvPr/>
        </p:nvSpPr>
        <p:spPr>
          <a:xfrm>
            <a:off x="2174488" y="790100"/>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a:t>
            </a:r>
            <a:endParaRPr sz="700"/>
          </a:p>
        </p:txBody>
      </p:sp>
      <p:sp>
        <p:nvSpPr>
          <p:cNvPr id="219" name="Shape 219"/>
          <p:cNvSpPr/>
          <p:nvPr/>
        </p:nvSpPr>
        <p:spPr>
          <a:xfrm>
            <a:off x="5471988" y="2867950"/>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 </a:t>
            </a:r>
            <a:endParaRPr sz="700"/>
          </a:p>
        </p:txBody>
      </p:sp>
      <p:sp>
        <p:nvSpPr>
          <p:cNvPr id="217" name="Shape 217"/>
          <p:cNvSpPr/>
          <p:nvPr/>
        </p:nvSpPr>
        <p:spPr>
          <a:xfrm>
            <a:off x="3281938" y="30227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a:t>
            </a:r>
            <a:endParaRPr sz="700"/>
          </a:p>
        </p:txBody>
      </p:sp>
      <p:sp>
        <p:nvSpPr>
          <p:cNvPr id="220" name="Shape 220"/>
          <p:cNvSpPr txBox="1"/>
          <p:nvPr/>
        </p:nvSpPr>
        <p:spPr>
          <a:xfrm>
            <a:off x="2440375" y="849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Dimensioni Medio Linguaggi</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Shape 225"/>
          <p:cNvPicPr preferRelativeResize="0"/>
          <p:nvPr/>
        </p:nvPicPr>
        <p:blipFill>
          <a:blip r:embed="rId3">
            <a:alphaModFix/>
          </a:blip>
          <a:stretch>
            <a:fillRect/>
          </a:stretch>
        </p:blipFill>
        <p:spPr>
          <a:xfrm>
            <a:off x="25" y="0"/>
            <a:ext cx="9143997" cy="5143501"/>
          </a:xfrm>
          <a:prstGeom prst="rect">
            <a:avLst/>
          </a:prstGeom>
          <a:noFill/>
          <a:ln>
            <a:noFill/>
          </a:ln>
        </p:spPr>
      </p:pic>
      <p:cxnSp>
        <p:nvCxnSpPr>
          <p:cNvPr id="226" name="Shape 226"/>
          <p:cNvCxnSpPr>
            <a:endCxn id="227" idx="2"/>
          </p:cNvCxnSpPr>
          <p:nvPr/>
        </p:nvCxnSpPr>
        <p:spPr>
          <a:xfrm rot="10800000">
            <a:off x="3582463" y="1898925"/>
            <a:ext cx="783900" cy="837300"/>
          </a:xfrm>
          <a:prstGeom prst="straightConnector1">
            <a:avLst/>
          </a:prstGeom>
          <a:noFill/>
          <a:ln w="9525" cap="flat" cmpd="sng">
            <a:solidFill>
              <a:schemeClr val="dk2"/>
            </a:solidFill>
            <a:prstDash val="solid"/>
            <a:round/>
            <a:headEnd type="none" w="med" len="med"/>
            <a:tailEnd type="triangle" w="med" len="med"/>
          </a:ln>
        </p:spPr>
      </p:cxnSp>
      <p:cxnSp>
        <p:nvCxnSpPr>
          <p:cNvPr id="228" name="Shape 228"/>
          <p:cNvCxnSpPr>
            <a:endCxn id="229" idx="0"/>
          </p:cNvCxnSpPr>
          <p:nvPr/>
        </p:nvCxnSpPr>
        <p:spPr>
          <a:xfrm flipH="1">
            <a:off x="3582475" y="3026025"/>
            <a:ext cx="129600" cy="839700"/>
          </a:xfrm>
          <a:prstGeom prst="straightConnector1">
            <a:avLst/>
          </a:prstGeom>
          <a:noFill/>
          <a:ln w="9525" cap="flat" cmpd="sng">
            <a:solidFill>
              <a:schemeClr val="dk2"/>
            </a:solidFill>
            <a:prstDash val="solid"/>
            <a:round/>
            <a:headEnd type="none" w="med" len="med"/>
            <a:tailEnd type="triangle" w="med" len="med"/>
          </a:ln>
        </p:spPr>
      </p:cxnSp>
      <p:cxnSp>
        <p:nvCxnSpPr>
          <p:cNvPr id="230" name="Shape 230"/>
          <p:cNvCxnSpPr>
            <a:endCxn id="231" idx="0"/>
          </p:cNvCxnSpPr>
          <p:nvPr/>
        </p:nvCxnSpPr>
        <p:spPr>
          <a:xfrm>
            <a:off x="4280813" y="3038900"/>
            <a:ext cx="134100" cy="894600"/>
          </a:xfrm>
          <a:prstGeom prst="straightConnector1">
            <a:avLst/>
          </a:prstGeom>
          <a:noFill/>
          <a:ln w="9525" cap="flat" cmpd="sng">
            <a:solidFill>
              <a:schemeClr val="dk2"/>
            </a:solidFill>
            <a:prstDash val="solid"/>
            <a:round/>
            <a:headEnd type="none" w="med" len="med"/>
            <a:tailEnd type="triangle" w="med" len="med"/>
          </a:ln>
        </p:spPr>
      </p:cxnSp>
      <p:cxnSp>
        <p:nvCxnSpPr>
          <p:cNvPr id="232" name="Shape 232"/>
          <p:cNvCxnSpPr>
            <a:endCxn id="233" idx="2"/>
          </p:cNvCxnSpPr>
          <p:nvPr/>
        </p:nvCxnSpPr>
        <p:spPr>
          <a:xfrm rot="10800000">
            <a:off x="2488425" y="2287425"/>
            <a:ext cx="1026600" cy="513600"/>
          </a:xfrm>
          <a:prstGeom prst="straightConnector1">
            <a:avLst/>
          </a:prstGeom>
          <a:noFill/>
          <a:ln w="9525" cap="flat" cmpd="sng">
            <a:solidFill>
              <a:schemeClr val="dk2"/>
            </a:solidFill>
            <a:prstDash val="solid"/>
            <a:round/>
            <a:headEnd type="none" w="med" len="med"/>
            <a:tailEnd type="triangle" w="med" len="med"/>
          </a:ln>
        </p:spPr>
      </p:cxnSp>
      <p:cxnSp>
        <p:nvCxnSpPr>
          <p:cNvPr id="234" name="Shape 234"/>
          <p:cNvCxnSpPr>
            <a:endCxn id="235" idx="0"/>
          </p:cNvCxnSpPr>
          <p:nvPr/>
        </p:nvCxnSpPr>
        <p:spPr>
          <a:xfrm>
            <a:off x="5078875" y="2166875"/>
            <a:ext cx="1377600" cy="468600"/>
          </a:xfrm>
          <a:prstGeom prst="straightConnector1">
            <a:avLst/>
          </a:prstGeom>
          <a:noFill/>
          <a:ln w="9525" cap="flat" cmpd="sng">
            <a:solidFill>
              <a:schemeClr val="dk2"/>
            </a:solidFill>
            <a:prstDash val="solid"/>
            <a:round/>
            <a:headEnd type="none" w="med" len="med"/>
            <a:tailEnd type="triangle" w="med" len="med"/>
          </a:ln>
        </p:spPr>
      </p:cxnSp>
      <p:cxnSp>
        <p:nvCxnSpPr>
          <p:cNvPr id="236" name="Shape 236"/>
          <p:cNvCxnSpPr/>
          <p:nvPr/>
        </p:nvCxnSpPr>
        <p:spPr>
          <a:xfrm>
            <a:off x="4777163" y="2287425"/>
            <a:ext cx="907200" cy="621000"/>
          </a:xfrm>
          <a:prstGeom prst="straightConnector1">
            <a:avLst/>
          </a:prstGeom>
          <a:noFill/>
          <a:ln w="9525" cap="flat" cmpd="sng">
            <a:solidFill>
              <a:schemeClr val="dk2"/>
            </a:solidFill>
            <a:prstDash val="solid"/>
            <a:round/>
            <a:headEnd type="none" w="med" len="med"/>
            <a:tailEnd type="triangle" w="med" len="med"/>
          </a:ln>
        </p:spPr>
      </p:cxnSp>
      <p:sp>
        <p:nvSpPr>
          <p:cNvPr id="233" name="Shape 233"/>
          <p:cNvSpPr/>
          <p:nvPr/>
        </p:nvSpPr>
        <p:spPr>
          <a:xfrm>
            <a:off x="2105925" y="1773825"/>
            <a:ext cx="765000" cy="5136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Ubuntu</a:t>
            </a:r>
            <a:endParaRPr sz="700"/>
          </a:p>
        </p:txBody>
      </p:sp>
      <p:sp>
        <p:nvSpPr>
          <p:cNvPr id="227" name="Shape 227"/>
          <p:cNvSpPr/>
          <p:nvPr/>
        </p:nvSpPr>
        <p:spPr>
          <a:xfrm>
            <a:off x="3283363" y="143812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Windows</a:t>
            </a:r>
            <a:endParaRPr sz="700"/>
          </a:p>
        </p:txBody>
      </p:sp>
      <p:sp>
        <p:nvSpPr>
          <p:cNvPr id="235" name="Shape 235"/>
          <p:cNvSpPr/>
          <p:nvPr/>
        </p:nvSpPr>
        <p:spPr>
          <a:xfrm>
            <a:off x="6157375" y="2635475"/>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 Ubuntu</a:t>
            </a:r>
            <a:endParaRPr sz="700"/>
          </a:p>
        </p:txBody>
      </p:sp>
      <p:sp>
        <p:nvSpPr>
          <p:cNvPr id="237" name="Shape 237"/>
          <p:cNvSpPr/>
          <p:nvPr/>
        </p:nvSpPr>
        <p:spPr>
          <a:xfrm>
            <a:off x="5492788" y="29084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 Windows</a:t>
            </a:r>
            <a:endParaRPr sz="700"/>
          </a:p>
        </p:txBody>
      </p:sp>
      <p:sp>
        <p:nvSpPr>
          <p:cNvPr id="231" name="Shape 231"/>
          <p:cNvSpPr/>
          <p:nvPr/>
        </p:nvSpPr>
        <p:spPr>
          <a:xfrm>
            <a:off x="4115813" y="393350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Windows</a:t>
            </a:r>
            <a:endParaRPr sz="700"/>
          </a:p>
        </p:txBody>
      </p:sp>
      <p:sp>
        <p:nvSpPr>
          <p:cNvPr id="229" name="Shape 229"/>
          <p:cNvSpPr/>
          <p:nvPr/>
        </p:nvSpPr>
        <p:spPr>
          <a:xfrm>
            <a:off x="3283375" y="3865725"/>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Ubuntu</a:t>
            </a:r>
            <a:endParaRPr sz="700"/>
          </a:p>
        </p:txBody>
      </p:sp>
      <p:sp>
        <p:nvSpPr>
          <p:cNvPr id="238" name="Shape 238"/>
          <p:cNvSpPr txBox="1"/>
          <p:nvPr/>
        </p:nvSpPr>
        <p:spPr>
          <a:xfrm>
            <a:off x="2440350" y="849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Non Zero Linguaggi</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pic>
        <p:nvPicPr>
          <p:cNvPr id="243" name="Shape 243"/>
          <p:cNvPicPr preferRelativeResize="0"/>
          <p:nvPr/>
        </p:nvPicPr>
        <p:blipFill>
          <a:blip r:embed="rId3">
            <a:alphaModFix/>
          </a:blip>
          <a:stretch>
            <a:fillRect/>
          </a:stretch>
        </p:blipFill>
        <p:spPr>
          <a:xfrm>
            <a:off x="25" y="0"/>
            <a:ext cx="9144000" cy="5143501"/>
          </a:xfrm>
          <a:prstGeom prst="rect">
            <a:avLst/>
          </a:prstGeom>
          <a:noFill/>
          <a:ln>
            <a:noFill/>
          </a:ln>
        </p:spPr>
      </p:pic>
      <p:cxnSp>
        <p:nvCxnSpPr>
          <p:cNvPr id="244" name="Shape 244"/>
          <p:cNvCxnSpPr>
            <a:endCxn id="245" idx="2"/>
          </p:cNvCxnSpPr>
          <p:nvPr/>
        </p:nvCxnSpPr>
        <p:spPr>
          <a:xfrm rot="10800000">
            <a:off x="3081413" y="2100525"/>
            <a:ext cx="654000" cy="737400"/>
          </a:xfrm>
          <a:prstGeom prst="straightConnector1">
            <a:avLst/>
          </a:prstGeom>
          <a:noFill/>
          <a:ln w="9525" cap="flat" cmpd="sng">
            <a:solidFill>
              <a:schemeClr val="dk2"/>
            </a:solidFill>
            <a:prstDash val="solid"/>
            <a:round/>
            <a:headEnd type="none" w="med" len="med"/>
            <a:tailEnd type="triangle" w="med" len="med"/>
          </a:ln>
        </p:spPr>
      </p:cxnSp>
      <p:cxnSp>
        <p:nvCxnSpPr>
          <p:cNvPr id="246" name="Shape 246"/>
          <p:cNvCxnSpPr>
            <a:endCxn id="247" idx="0"/>
          </p:cNvCxnSpPr>
          <p:nvPr/>
        </p:nvCxnSpPr>
        <p:spPr>
          <a:xfrm flipH="1">
            <a:off x="3561438" y="2954150"/>
            <a:ext cx="595200" cy="362700"/>
          </a:xfrm>
          <a:prstGeom prst="straightConnector1">
            <a:avLst/>
          </a:prstGeom>
          <a:noFill/>
          <a:ln w="9525" cap="flat" cmpd="sng">
            <a:solidFill>
              <a:schemeClr val="dk2"/>
            </a:solidFill>
            <a:prstDash val="solid"/>
            <a:round/>
            <a:headEnd type="none" w="med" len="med"/>
            <a:tailEnd type="triangle" w="med" len="med"/>
          </a:ln>
        </p:spPr>
      </p:cxnSp>
      <p:cxnSp>
        <p:nvCxnSpPr>
          <p:cNvPr id="248" name="Shape 248"/>
          <p:cNvCxnSpPr>
            <a:endCxn id="249" idx="0"/>
          </p:cNvCxnSpPr>
          <p:nvPr/>
        </p:nvCxnSpPr>
        <p:spPr>
          <a:xfrm>
            <a:off x="4935788" y="2279625"/>
            <a:ext cx="907200" cy="621000"/>
          </a:xfrm>
          <a:prstGeom prst="straightConnector1">
            <a:avLst/>
          </a:prstGeom>
          <a:noFill/>
          <a:ln w="9525" cap="flat" cmpd="sng">
            <a:solidFill>
              <a:schemeClr val="dk2"/>
            </a:solidFill>
            <a:prstDash val="solid"/>
            <a:round/>
            <a:headEnd type="none" w="med" len="med"/>
            <a:tailEnd type="triangle" w="med" len="med"/>
          </a:ln>
        </p:spPr>
      </p:cxnSp>
      <p:sp>
        <p:nvSpPr>
          <p:cNvPr id="245" name="Shape 245"/>
          <p:cNvSpPr/>
          <p:nvPr/>
        </p:nvSpPr>
        <p:spPr>
          <a:xfrm>
            <a:off x="2782313" y="163972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Memory </a:t>
            </a:r>
            <a:endParaRPr sz="700"/>
          </a:p>
        </p:txBody>
      </p:sp>
      <p:sp>
        <p:nvSpPr>
          <p:cNvPr id="249" name="Shape 249"/>
          <p:cNvSpPr/>
          <p:nvPr/>
        </p:nvSpPr>
        <p:spPr>
          <a:xfrm>
            <a:off x="5543888" y="29006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Memory</a:t>
            </a:r>
            <a:endParaRPr sz="700"/>
          </a:p>
        </p:txBody>
      </p:sp>
      <p:sp>
        <p:nvSpPr>
          <p:cNvPr id="247" name="Shape 247"/>
          <p:cNvSpPr/>
          <p:nvPr/>
        </p:nvSpPr>
        <p:spPr>
          <a:xfrm>
            <a:off x="3262338" y="33168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Memory </a:t>
            </a:r>
            <a:endParaRPr sz="700"/>
          </a:p>
        </p:txBody>
      </p:sp>
      <p:sp>
        <p:nvSpPr>
          <p:cNvPr id="250" name="Shape 250"/>
          <p:cNvSpPr txBox="1"/>
          <p:nvPr/>
        </p:nvSpPr>
        <p:spPr>
          <a:xfrm>
            <a:off x="2440350" y="7060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Non Zero Medio Linguaggi</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pic>
        <p:nvPicPr>
          <p:cNvPr id="255" name="Shape 255"/>
          <p:cNvPicPr preferRelativeResize="0"/>
          <p:nvPr/>
        </p:nvPicPr>
        <p:blipFill>
          <a:blip r:embed="rId3">
            <a:alphaModFix/>
          </a:blip>
          <a:stretch>
            <a:fillRect/>
          </a:stretch>
        </p:blipFill>
        <p:spPr>
          <a:xfrm>
            <a:off x="0" y="0"/>
            <a:ext cx="9143998" cy="5143500"/>
          </a:xfrm>
          <a:prstGeom prst="rect">
            <a:avLst/>
          </a:prstGeom>
          <a:noFill/>
          <a:ln>
            <a:noFill/>
          </a:ln>
        </p:spPr>
      </p:pic>
      <p:sp>
        <p:nvSpPr>
          <p:cNvPr id="256" name="Shape 256"/>
          <p:cNvSpPr txBox="1"/>
          <p:nvPr/>
        </p:nvSpPr>
        <p:spPr>
          <a:xfrm>
            <a:off x="2187750" y="91500"/>
            <a:ext cx="47685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Dimensione Medio Sistemi Operativi</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pic>
        <p:nvPicPr>
          <p:cNvPr id="261" name="Shape 261"/>
          <p:cNvPicPr preferRelativeResize="0"/>
          <p:nvPr/>
        </p:nvPicPr>
        <p:blipFill>
          <a:blip r:embed="rId3">
            <a:alphaModFix/>
          </a:blip>
          <a:stretch>
            <a:fillRect/>
          </a:stretch>
        </p:blipFill>
        <p:spPr>
          <a:xfrm>
            <a:off x="0" y="0"/>
            <a:ext cx="9144003" cy="5143501"/>
          </a:xfrm>
          <a:prstGeom prst="rect">
            <a:avLst/>
          </a:prstGeom>
          <a:noFill/>
          <a:ln>
            <a:noFill/>
          </a:ln>
        </p:spPr>
      </p:pic>
      <p:sp>
        <p:nvSpPr>
          <p:cNvPr id="262" name="Shape 262"/>
          <p:cNvSpPr txBox="1"/>
          <p:nvPr/>
        </p:nvSpPr>
        <p:spPr>
          <a:xfrm>
            <a:off x="2290025" y="91475"/>
            <a:ext cx="45069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Memoria - Non Zero Medio Sistemi Operativi</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Shape 26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a:t>DIFFERENZA MEMORIA AMBIENTI</a:t>
            </a:r>
            <a:endParaRPr sz="1800"/>
          </a:p>
        </p:txBody>
      </p:sp>
      <p:graphicFrame>
        <p:nvGraphicFramePr>
          <p:cNvPr id="268" name="Shape 268"/>
          <p:cNvGraphicFramePr/>
          <p:nvPr/>
        </p:nvGraphicFramePr>
        <p:xfrm>
          <a:off x="98250" y="889578"/>
          <a:ext cx="4419650" cy="3829600"/>
        </p:xfrm>
        <a:graphic>
          <a:graphicData uri="http://schemas.openxmlformats.org/drawingml/2006/table">
            <a:tbl>
              <a:tblPr>
                <a:noFill/>
                <a:tableStyleId>{6C00308F-60B4-4ADA-BDFF-F25BEB06ED75}</a:tableStyleId>
              </a:tblPr>
              <a:tblGrid>
                <a:gridCol w="782475">
                  <a:extLst>
                    <a:ext uri="{9D8B030D-6E8A-4147-A177-3AD203B41FA5}">
                      <a16:colId xmlns:a16="http://schemas.microsoft.com/office/drawing/2014/main" val="20000"/>
                    </a:ext>
                  </a:extLst>
                </a:gridCol>
                <a:gridCol w="602850">
                  <a:extLst>
                    <a:ext uri="{9D8B030D-6E8A-4147-A177-3AD203B41FA5}">
                      <a16:colId xmlns:a16="http://schemas.microsoft.com/office/drawing/2014/main" val="20001"/>
                    </a:ext>
                  </a:extLst>
                </a:gridCol>
                <a:gridCol w="602850">
                  <a:extLst>
                    <a:ext uri="{9D8B030D-6E8A-4147-A177-3AD203B41FA5}">
                      <a16:colId xmlns:a16="http://schemas.microsoft.com/office/drawing/2014/main" val="20002"/>
                    </a:ext>
                  </a:extLst>
                </a:gridCol>
                <a:gridCol w="602850">
                  <a:extLst>
                    <a:ext uri="{9D8B030D-6E8A-4147-A177-3AD203B41FA5}">
                      <a16:colId xmlns:a16="http://schemas.microsoft.com/office/drawing/2014/main" val="20003"/>
                    </a:ext>
                  </a:extLst>
                </a:gridCol>
                <a:gridCol w="591525">
                  <a:extLst>
                    <a:ext uri="{9D8B030D-6E8A-4147-A177-3AD203B41FA5}">
                      <a16:colId xmlns:a16="http://schemas.microsoft.com/office/drawing/2014/main" val="20004"/>
                    </a:ext>
                  </a:extLst>
                </a:gridCol>
                <a:gridCol w="618550">
                  <a:extLst>
                    <a:ext uri="{9D8B030D-6E8A-4147-A177-3AD203B41FA5}">
                      <a16:colId xmlns:a16="http://schemas.microsoft.com/office/drawing/2014/main" val="20005"/>
                    </a:ext>
                  </a:extLst>
                </a:gridCol>
                <a:gridCol w="618550">
                  <a:extLst>
                    <a:ext uri="{9D8B030D-6E8A-4147-A177-3AD203B41FA5}">
                      <a16:colId xmlns:a16="http://schemas.microsoft.com/office/drawing/2014/main" val="20006"/>
                    </a:ext>
                  </a:extLst>
                </a:gridCol>
              </a:tblGrid>
              <a:tr h="292900">
                <a:tc>
                  <a:txBody>
                    <a:bodyPr/>
                    <a:lstStyle/>
                    <a:p>
                      <a:pPr marL="0" lvl="0" indent="0" algn="ctr" rtl="0">
                        <a:spcBef>
                          <a:spcPts val="0"/>
                        </a:spcBef>
                        <a:spcAft>
                          <a:spcPts val="0"/>
                        </a:spcAft>
                        <a:buNone/>
                      </a:pPr>
                      <a:r>
                        <a:rPr lang="it" sz="700">
                          <a:solidFill>
                            <a:srgbClr val="FF0000"/>
                          </a:solidFill>
                        </a:rPr>
                        <a:t>MEMORIA</a:t>
                      </a:r>
                      <a:endParaRPr sz="700">
                        <a:solidFill>
                          <a:srgbClr val="FF0000"/>
                        </a:solidFill>
                      </a:endParaRPr>
                    </a:p>
                  </a:txBody>
                  <a:tcPr marL="91425" marR="91425" marT="91425" marB="91425">
                    <a:lnR w="6350" cap="flat" cmpd="sng">
                      <a:solidFill>
                        <a:srgbClr val="000000"/>
                      </a:solidFill>
                      <a:prstDash val="solid"/>
                      <a:round/>
                      <a:headEnd type="none" w="sm" len="sm"/>
                      <a:tailEnd type="none" w="sm" len="sm"/>
                    </a:lnR>
                  </a:tcPr>
                </a:tc>
                <a:tc gridSpan="6">
                  <a:txBody>
                    <a:bodyPr/>
                    <a:lstStyle/>
                    <a:p>
                      <a:pPr marL="0" lvl="0" indent="0" algn="ctr" rtl="0">
                        <a:lnSpc>
                          <a:spcPct val="115000"/>
                        </a:lnSpc>
                        <a:spcBef>
                          <a:spcPts val="0"/>
                        </a:spcBef>
                        <a:spcAft>
                          <a:spcPts val="0"/>
                        </a:spcAft>
                        <a:buNone/>
                      </a:pPr>
                      <a:r>
                        <a:rPr lang="it" sz="700"/>
                        <a:t>Windows</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16200">
                <a:tc>
                  <a:txBody>
                    <a:bodyPr/>
                    <a:lstStyle/>
                    <a:p>
                      <a:pPr marL="0" lvl="0" indent="0">
                        <a:spcBef>
                          <a:spcPts val="0"/>
                        </a:spcBef>
                        <a:spcAft>
                          <a:spcPts val="0"/>
                        </a:spcAft>
                        <a:buNone/>
                      </a:pPr>
                      <a:r>
                        <a:rPr lang="it" sz="700"/>
                        <a:t>Matrice</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2900">
                <a:tc>
                  <a:txBody>
                    <a:bodyPr/>
                    <a:lstStyle/>
                    <a:p>
                      <a:pPr marL="0" lvl="0" indent="0">
                        <a:spcBef>
                          <a:spcPts val="0"/>
                        </a:spcBef>
                        <a:spcAft>
                          <a:spcPts val="0"/>
                        </a:spcAft>
                        <a:buNone/>
                      </a:pPr>
                      <a:r>
                        <a:rPr lang="it" sz="700"/>
                        <a:t>ex15</a:t>
                      </a:r>
                      <a:endParaRPr sz="700"/>
                    </a:p>
                  </a:txBody>
                  <a:tcPr marL="91425" marR="91425" marT="91425" marB="91425"/>
                </a:tc>
                <a:tc>
                  <a:txBody>
                    <a:bodyPr/>
                    <a:lstStyle/>
                    <a:p>
                      <a:pPr marL="0" lvl="0" indent="0" algn="ctr" rtl="0">
                        <a:spcBef>
                          <a:spcPts val="0"/>
                        </a:spcBef>
                        <a:spcAft>
                          <a:spcPts val="0"/>
                        </a:spcAft>
                        <a:buNone/>
                      </a:pPr>
                      <a:r>
                        <a:rPr lang="it" sz="700"/>
                        <a:t>6867</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98.671</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a:spcBef>
                          <a:spcPts val="0"/>
                        </a:spcBef>
                        <a:spcAft>
                          <a:spcPts val="0"/>
                        </a:spcAft>
                        <a:buNone/>
                      </a:pPr>
                      <a:r>
                        <a:rPr lang="it" sz="700"/>
                        <a:t>1</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a:spcBef>
                          <a:spcPts val="0"/>
                        </a:spcBef>
                        <a:spcAft>
                          <a:spcPts val="0"/>
                        </a:spcAft>
                        <a:buNone/>
                      </a:pPr>
                      <a:r>
                        <a:rPr lang="it" sz="700"/>
                        <a:t>2</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a:spcBef>
                          <a:spcPts val="0"/>
                        </a:spcBef>
                        <a:spcAft>
                          <a:spcPts val="0"/>
                        </a:spcAft>
                        <a:buNone/>
                      </a:pPr>
                      <a:r>
                        <a:rPr lang="it" sz="700"/>
                        <a:t>2</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316000">
                <a:tc>
                  <a:txBody>
                    <a:bodyPr/>
                    <a:lstStyle/>
                    <a:p>
                      <a:pPr marL="0" lvl="0" indent="0">
                        <a:spcBef>
                          <a:spcPts val="0"/>
                        </a:spcBef>
                        <a:spcAft>
                          <a:spcPts val="0"/>
                        </a:spcAft>
                        <a:buNone/>
                      </a:pPr>
                      <a:r>
                        <a:rPr lang="it" sz="700"/>
                        <a:t>graham1</a:t>
                      </a:r>
                      <a:endParaRPr sz="700"/>
                    </a:p>
                  </a:txBody>
                  <a:tcPr marL="91425" marR="91425" marT="91425" marB="91425"/>
                </a:tc>
                <a:tc>
                  <a:txBody>
                    <a:bodyPr/>
                    <a:lstStyle/>
                    <a:p>
                      <a:pPr marL="0" lvl="0" indent="0" algn="ctr" rtl="0">
                        <a:spcBef>
                          <a:spcPts val="0"/>
                        </a:spcBef>
                        <a:spcAft>
                          <a:spcPts val="0"/>
                        </a:spcAft>
                        <a:buNone/>
                      </a:pPr>
                      <a:r>
                        <a:rPr lang="it" sz="700"/>
                        <a:t>9035</a:t>
                      </a:r>
                      <a:endParaRPr sz="700"/>
                    </a:p>
                  </a:txBody>
                  <a:tcPr marL="91425" marR="91425" marT="91425" marB="91425"/>
                </a:tc>
                <a:tc>
                  <a:txBody>
                    <a:bodyPr/>
                    <a:lstStyle/>
                    <a:p>
                      <a:pPr marL="0" lvl="0" indent="0" algn="ctr" rtl="0">
                        <a:spcBef>
                          <a:spcPts val="0"/>
                        </a:spcBef>
                        <a:spcAft>
                          <a:spcPts val="0"/>
                        </a:spcAft>
                        <a:buNone/>
                      </a:pPr>
                      <a:r>
                        <a:rPr lang="it" sz="700"/>
                        <a:t>335.472</a:t>
                      </a:r>
                      <a:endParaRPr sz="700"/>
                    </a:p>
                  </a:txBody>
                  <a:tcPr marL="91425" marR="91425" marT="91425" marB="91425"/>
                </a:tc>
                <a:tc>
                  <a:txBody>
                    <a:bodyPr/>
                    <a:lstStyle/>
                    <a:p>
                      <a:pPr marL="0" lvl="0" indent="0" algn="ctr">
                        <a:spcBef>
                          <a:spcPts val="0"/>
                        </a:spcBef>
                        <a:spcAft>
                          <a:spcPts val="0"/>
                        </a:spcAft>
                        <a:buNone/>
                      </a:pPr>
                      <a:r>
                        <a:rPr lang="it" sz="700"/>
                        <a:t>5</a:t>
                      </a:r>
                      <a:endParaRPr sz="700"/>
                    </a:p>
                  </a:txBody>
                  <a:tcPr marL="91425" marR="91425" marT="91425" marB="91425"/>
                </a:tc>
                <a:tc>
                  <a:txBody>
                    <a:bodyPr/>
                    <a:lstStyle/>
                    <a:p>
                      <a:pPr marL="0" lvl="0" indent="0" algn="ctr">
                        <a:spcBef>
                          <a:spcPts val="0"/>
                        </a:spcBef>
                        <a:spcAft>
                          <a:spcPts val="0"/>
                        </a:spcAft>
                        <a:buNone/>
                      </a:pPr>
                      <a:r>
                        <a:rPr lang="it" sz="700"/>
                        <a:t>75</a:t>
                      </a:r>
                      <a:endParaRPr sz="700"/>
                    </a:p>
                  </a:txBody>
                  <a:tcPr marL="91425" marR="91425" marT="91425" marB="91425"/>
                </a:tc>
                <a:tc>
                  <a:txBody>
                    <a:bodyPr/>
                    <a:lstStyle/>
                    <a:p>
                      <a:pPr marL="0" lvl="0" indent="0" algn="ctr">
                        <a:spcBef>
                          <a:spcPts val="0"/>
                        </a:spcBef>
                        <a:spcAft>
                          <a:spcPts val="0"/>
                        </a:spcAft>
                        <a:buNone/>
                      </a:pPr>
                      <a:r>
                        <a:rPr lang="it" sz="700"/>
                        <a:t>28</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3"/>
                  </a:ext>
                </a:extLst>
              </a:tr>
              <a:tr h="316000">
                <a:tc>
                  <a:txBody>
                    <a:bodyPr/>
                    <a:lstStyle/>
                    <a:p>
                      <a:pPr marL="0" lvl="0" indent="0">
                        <a:spcBef>
                          <a:spcPts val="0"/>
                        </a:spcBef>
                        <a:spcAft>
                          <a:spcPts val="0"/>
                        </a:spcAft>
                        <a:buNone/>
                      </a:pPr>
                      <a:r>
                        <a:rPr lang="it" sz="700"/>
                        <a:t>ex19</a:t>
                      </a:r>
                      <a:endParaRPr sz="700"/>
                    </a:p>
                  </a:txBody>
                  <a:tcPr marL="91425" marR="91425" marT="91425" marB="91425"/>
                </a:tc>
                <a:tc>
                  <a:txBody>
                    <a:bodyPr/>
                    <a:lstStyle/>
                    <a:p>
                      <a:pPr marL="0" lvl="0" indent="0" algn="ctr" rtl="0">
                        <a:spcBef>
                          <a:spcPts val="0"/>
                        </a:spcBef>
                        <a:spcAft>
                          <a:spcPts val="0"/>
                        </a:spcAft>
                        <a:buNone/>
                      </a:pPr>
                      <a:r>
                        <a:rPr lang="it" sz="700"/>
                        <a:t>12005</a:t>
                      </a:r>
                      <a:endParaRPr sz="700"/>
                    </a:p>
                  </a:txBody>
                  <a:tcPr marL="91425" marR="91425" marT="91425" marB="91425"/>
                </a:tc>
                <a:tc>
                  <a:txBody>
                    <a:bodyPr/>
                    <a:lstStyle/>
                    <a:p>
                      <a:pPr marL="0" lvl="0" indent="0" algn="ctr" rtl="0">
                        <a:spcBef>
                          <a:spcPts val="0"/>
                        </a:spcBef>
                        <a:spcAft>
                          <a:spcPts val="0"/>
                        </a:spcAft>
                        <a:buNone/>
                      </a:pPr>
                      <a:r>
                        <a:rPr lang="it" sz="700"/>
                        <a:t>259.577</a:t>
                      </a:r>
                      <a:endParaRPr sz="700"/>
                    </a:p>
                  </a:txBody>
                  <a:tcPr marL="91425" marR="91425" marT="91425" marB="91425"/>
                </a:tc>
                <a:tc>
                  <a:txBody>
                    <a:bodyPr/>
                    <a:lstStyle/>
                    <a:p>
                      <a:pPr marL="0" lvl="0" indent="0" algn="ctr">
                        <a:spcBef>
                          <a:spcPts val="0"/>
                        </a:spcBef>
                        <a:spcAft>
                          <a:spcPts val="0"/>
                        </a:spcAft>
                        <a:buNone/>
                      </a:pPr>
                      <a:r>
                        <a:rPr lang="it" sz="700"/>
                        <a:t>2</a:t>
                      </a:r>
                      <a:endParaRPr sz="700"/>
                    </a:p>
                  </a:txBody>
                  <a:tcPr marL="91425" marR="91425" marT="91425" marB="91425"/>
                </a:tc>
                <a:tc>
                  <a:txBody>
                    <a:bodyPr/>
                    <a:lstStyle/>
                    <a:p>
                      <a:pPr marL="0" lvl="0" indent="0" algn="ctr">
                        <a:spcBef>
                          <a:spcPts val="0"/>
                        </a:spcBef>
                        <a:spcAft>
                          <a:spcPts val="0"/>
                        </a:spcAft>
                        <a:buNone/>
                      </a:pPr>
                      <a:r>
                        <a:rPr lang="it" sz="700"/>
                        <a:t>11</a:t>
                      </a:r>
                      <a:endParaRPr sz="700"/>
                    </a:p>
                  </a:txBody>
                  <a:tcPr marL="91425" marR="91425" marT="91425" marB="91425"/>
                </a:tc>
                <a:tc>
                  <a:txBody>
                    <a:bodyPr/>
                    <a:lstStyle/>
                    <a:p>
                      <a:pPr marL="0" lvl="0" indent="0" algn="ctr">
                        <a:spcBef>
                          <a:spcPts val="0"/>
                        </a:spcBef>
                        <a:spcAft>
                          <a:spcPts val="0"/>
                        </a:spcAft>
                        <a:buNone/>
                      </a:pPr>
                      <a:r>
                        <a:rPr lang="it" sz="700"/>
                        <a:t>4</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4"/>
                  </a:ext>
                </a:extLst>
              </a:tr>
              <a:tr h="316000">
                <a:tc>
                  <a:txBody>
                    <a:bodyPr/>
                    <a:lstStyle/>
                    <a:p>
                      <a:pPr marL="0" lvl="0" indent="0" rtl="0">
                        <a:spcBef>
                          <a:spcPts val="0"/>
                        </a:spcBef>
                        <a:spcAft>
                          <a:spcPts val="0"/>
                        </a:spcAft>
                        <a:buNone/>
                      </a:pPr>
                      <a:r>
                        <a:rPr lang="it" sz="700"/>
                        <a:t>raefsky3</a:t>
                      </a:r>
                      <a:endParaRPr sz="700"/>
                    </a:p>
                  </a:txBody>
                  <a:tcPr marL="91425" marR="91425" marT="91425" marB="91425"/>
                </a:tc>
                <a:tc>
                  <a:txBody>
                    <a:bodyPr/>
                    <a:lstStyle/>
                    <a:p>
                      <a:pPr marL="0" lvl="0" indent="0" algn="ctr" rtl="0">
                        <a:spcBef>
                          <a:spcPts val="0"/>
                        </a:spcBef>
                        <a:spcAft>
                          <a:spcPts val="0"/>
                        </a:spcAft>
                        <a:buNone/>
                      </a:pPr>
                      <a:r>
                        <a:rPr lang="it" sz="700"/>
                        <a:t>21200</a:t>
                      </a:r>
                      <a:endParaRPr sz="700"/>
                    </a:p>
                  </a:txBody>
                  <a:tcPr marL="91425" marR="91425" marT="91425" marB="91425"/>
                </a:tc>
                <a:tc>
                  <a:txBody>
                    <a:bodyPr/>
                    <a:lstStyle/>
                    <a:p>
                      <a:pPr marL="0" lvl="0" indent="0" algn="ctr" rtl="0">
                        <a:spcBef>
                          <a:spcPts val="0"/>
                        </a:spcBef>
                        <a:spcAft>
                          <a:spcPts val="0"/>
                        </a:spcAft>
                        <a:buNone/>
                      </a:pPr>
                      <a:r>
                        <a:rPr lang="it" sz="700"/>
                        <a:t>1.488.768</a:t>
                      </a:r>
                      <a:endParaRPr sz="700"/>
                    </a:p>
                  </a:txBody>
                  <a:tcPr marL="91425" marR="91425" marT="91425" marB="91425"/>
                </a:tc>
                <a:tc>
                  <a:txBody>
                    <a:bodyPr/>
                    <a:lstStyle/>
                    <a:p>
                      <a:pPr marL="0" lvl="0" indent="0" algn="ctr">
                        <a:spcBef>
                          <a:spcPts val="0"/>
                        </a:spcBef>
                        <a:spcAft>
                          <a:spcPts val="0"/>
                        </a:spcAft>
                        <a:buNone/>
                      </a:pPr>
                      <a:r>
                        <a:rPr lang="it" sz="700"/>
                        <a:t>162</a:t>
                      </a:r>
                      <a:endParaRPr sz="700"/>
                    </a:p>
                  </a:txBody>
                  <a:tcPr marL="91425" marR="91425" marT="91425" marB="91425"/>
                </a:tc>
                <a:tc>
                  <a:txBody>
                    <a:bodyPr/>
                    <a:lstStyle/>
                    <a:p>
                      <a:pPr marL="0" lvl="0" indent="0" algn="ctr">
                        <a:spcBef>
                          <a:spcPts val="0"/>
                        </a:spcBef>
                        <a:spcAft>
                          <a:spcPts val="0"/>
                        </a:spcAft>
                        <a:buNone/>
                      </a:pPr>
                      <a:r>
                        <a:rPr lang="it" sz="700"/>
                        <a:t>321,2</a:t>
                      </a:r>
                      <a:endParaRPr sz="700"/>
                    </a:p>
                  </a:txBody>
                  <a:tcPr marL="91425" marR="91425" marT="91425" marB="91425"/>
                </a:tc>
                <a:tc>
                  <a:txBody>
                    <a:bodyPr/>
                    <a:lstStyle/>
                    <a:p>
                      <a:pPr marL="0" lvl="0" indent="0" algn="ctr">
                        <a:spcBef>
                          <a:spcPts val="0"/>
                        </a:spcBef>
                        <a:spcAft>
                          <a:spcPts val="0"/>
                        </a:spcAft>
                        <a:buNone/>
                      </a:pPr>
                      <a:r>
                        <a:rPr lang="it" sz="700"/>
                        <a:t>169</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5"/>
                  </a:ext>
                </a:extLst>
              </a:tr>
              <a:tr h="316000">
                <a:tc>
                  <a:txBody>
                    <a:bodyPr/>
                    <a:lstStyle/>
                    <a:p>
                      <a:pPr marL="0" lvl="0" indent="0" rtl="0">
                        <a:spcBef>
                          <a:spcPts val="0"/>
                        </a:spcBef>
                        <a:spcAft>
                          <a:spcPts val="0"/>
                        </a:spcAft>
                        <a:buNone/>
                      </a:pPr>
                      <a:r>
                        <a:rPr lang="it" sz="700"/>
                        <a:t>water_tank</a:t>
                      </a:r>
                      <a:endParaRPr sz="700"/>
                    </a:p>
                  </a:txBody>
                  <a:tcPr marL="91425" marR="91425" marT="91425" marB="91425"/>
                </a:tc>
                <a:tc>
                  <a:txBody>
                    <a:bodyPr/>
                    <a:lstStyle/>
                    <a:p>
                      <a:pPr marL="0" lvl="0" indent="0" algn="ctr" rtl="0">
                        <a:spcBef>
                          <a:spcPts val="0"/>
                        </a:spcBef>
                        <a:spcAft>
                          <a:spcPts val="0"/>
                        </a:spcAft>
                        <a:buNone/>
                      </a:pPr>
                      <a:r>
                        <a:rPr lang="it" sz="700"/>
                        <a:t>60740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tc>
                <a:tc>
                  <a:txBody>
                    <a:bodyPr/>
                    <a:lstStyle/>
                    <a:p>
                      <a:pPr marL="0" lvl="0" indent="0" algn="ctr">
                        <a:spcBef>
                          <a:spcPts val="0"/>
                        </a:spcBef>
                        <a:spcAft>
                          <a:spcPts val="0"/>
                        </a:spcAft>
                        <a:buNone/>
                      </a:pPr>
                      <a:r>
                        <a:rPr lang="it" sz="700"/>
                        <a:t>1977</a:t>
                      </a:r>
                      <a:endParaRPr sz="700"/>
                    </a:p>
                  </a:txBody>
                  <a:tcPr marL="91425" marR="91425" marT="91425" marB="91425"/>
                </a:tc>
                <a:tc>
                  <a:txBody>
                    <a:bodyPr/>
                    <a:lstStyle/>
                    <a:p>
                      <a:pPr marL="0" lvl="0" indent="0" algn="ctr">
                        <a:spcBef>
                          <a:spcPts val="0"/>
                        </a:spcBef>
                        <a:spcAft>
                          <a:spcPts val="0"/>
                        </a:spcAft>
                        <a:buNone/>
                      </a:pPr>
                      <a:r>
                        <a:rPr lang="it" sz="700"/>
                        <a:t>3067</a:t>
                      </a:r>
                      <a:endParaRPr sz="700"/>
                    </a:p>
                  </a:txBody>
                  <a:tcPr marL="91425" marR="91425" marT="91425" marB="91425"/>
                </a:tc>
                <a:tc>
                  <a:txBody>
                    <a:bodyPr/>
                    <a:lstStyle/>
                    <a:p>
                      <a:pPr marL="0" lvl="0" indent="0" algn="ctr">
                        <a:spcBef>
                          <a:spcPts val="0"/>
                        </a:spcBef>
                        <a:spcAft>
                          <a:spcPts val="0"/>
                        </a:spcAft>
                        <a:buNone/>
                      </a:pPr>
                      <a:r>
                        <a:rPr lang="it" sz="700"/>
                        <a:t>1398</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FF00FF"/>
                          </a:solidFill>
                        </a:rPr>
                        <a:t>Python</a:t>
                      </a:r>
                      <a:endParaRPr sz="700">
                        <a:solidFill>
                          <a:srgbClr val="FF00FF"/>
                        </a:solidFill>
                      </a:endParaRPr>
                    </a:p>
                  </a:txBody>
                  <a:tcPr marL="91425" marR="91425" marT="91425" marB="91425"/>
                </a:tc>
                <a:extLst>
                  <a:ext uri="{0D108BD9-81ED-4DB2-BD59-A6C34878D82A}">
                    <a16:rowId xmlns:a16="http://schemas.microsoft.com/office/drawing/2014/main" val="10006"/>
                  </a:ext>
                </a:extLst>
              </a:tr>
              <a:tr h="316000">
                <a:tc>
                  <a:txBody>
                    <a:bodyPr/>
                    <a:lstStyle/>
                    <a:p>
                      <a:pPr marL="0" lvl="0" indent="0" rtl="0">
                        <a:spcBef>
                          <a:spcPts val="0"/>
                        </a:spcBef>
                        <a:spcAft>
                          <a:spcPts val="0"/>
                        </a:spcAft>
                        <a:buNone/>
                      </a:pPr>
                      <a:r>
                        <a:rPr lang="it" sz="700"/>
                        <a:t>cfd1</a:t>
                      </a:r>
                      <a:endParaRPr sz="700"/>
                    </a:p>
                  </a:txBody>
                  <a:tcPr marL="91425" marR="91425" marT="91425" marB="91425"/>
                </a:tc>
                <a:tc>
                  <a:txBody>
                    <a:bodyPr/>
                    <a:lstStyle/>
                    <a:p>
                      <a:pPr marL="0" lvl="0" indent="0" algn="ctr" rtl="0">
                        <a:spcBef>
                          <a:spcPts val="0"/>
                        </a:spcBef>
                        <a:spcAft>
                          <a:spcPts val="0"/>
                        </a:spcAft>
                        <a:buNone/>
                      </a:pPr>
                      <a:r>
                        <a:rPr lang="it" sz="700"/>
                        <a:t>70656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tc>
                <a:tc>
                  <a:txBody>
                    <a:bodyPr/>
                    <a:lstStyle/>
                    <a:p>
                      <a:pPr marL="0" lvl="0" indent="0" algn="ctr">
                        <a:spcBef>
                          <a:spcPts val="0"/>
                        </a:spcBef>
                        <a:spcAft>
                          <a:spcPts val="0"/>
                        </a:spcAft>
                        <a:buNone/>
                      </a:pPr>
                      <a:r>
                        <a:rPr lang="it" sz="700"/>
                        <a:t>350</a:t>
                      </a:r>
                      <a:endParaRPr sz="700"/>
                    </a:p>
                  </a:txBody>
                  <a:tcPr marL="91425" marR="91425" marT="91425" marB="91425"/>
                </a:tc>
                <a:tc>
                  <a:txBody>
                    <a:bodyPr/>
                    <a:lstStyle/>
                    <a:p>
                      <a:pPr marL="0" lvl="0" indent="0" algn="ctr">
                        <a:spcBef>
                          <a:spcPts val="0"/>
                        </a:spcBef>
                        <a:spcAft>
                          <a:spcPts val="0"/>
                        </a:spcAft>
                        <a:buNone/>
                      </a:pPr>
                      <a:r>
                        <a:rPr lang="it" sz="700"/>
                        <a:t>685</a:t>
                      </a:r>
                      <a:endParaRPr sz="700"/>
                    </a:p>
                  </a:txBody>
                  <a:tcPr marL="91425" marR="91425" marT="91425" marB="91425"/>
                </a:tc>
                <a:tc>
                  <a:txBody>
                    <a:bodyPr/>
                    <a:lstStyle/>
                    <a:p>
                      <a:pPr marL="0" lvl="0" indent="0" algn="ctr">
                        <a:spcBef>
                          <a:spcPts val="0"/>
                        </a:spcBef>
                        <a:spcAft>
                          <a:spcPts val="0"/>
                        </a:spcAft>
                        <a:buNone/>
                      </a:pPr>
                      <a:r>
                        <a:rPr lang="it" sz="700"/>
                        <a:t>1112</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7"/>
                  </a:ext>
                </a:extLst>
              </a:tr>
              <a:tr h="399600">
                <a:tc>
                  <a:txBody>
                    <a:bodyPr/>
                    <a:lstStyle/>
                    <a:p>
                      <a:pPr marL="0" lvl="0" indent="0" rtl="0">
                        <a:spcBef>
                          <a:spcPts val="0"/>
                        </a:spcBef>
                        <a:spcAft>
                          <a:spcPts val="0"/>
                        </a:spcAft>
                        <a:buNone/>
                      </a:pPr>
                      <a:r>
                        <a:rPr lang="it" sz="700"/>
                        <a:t>shallow_water1</a:t>
                      </a:r>
                      <a:endParaRPr sz="700"/>
                    </a:p>
                  </a:txBody>
                  <a:tcPr marL="91425" marR="91425" marT="91425" marB="91425"/>
                </a:tc>
                <a:tc>
                  <a:txBody>
                    <a:bodyPr/>
                    <a:lstStyle/>
                    <a:p>
                      <a:pPr marL="0" lvl="0" indent="0" algn="ctr" rtl="0">
                        <a:spcBef>
                          <a:spcPts val="0"/>
                        </a:spcBef>
                        <a:spcAft>
                          <a:spcPts val="0"/>
                        </a:spcAft>
                        <a:buNone/>
                      </a:pPr>
                      <a:r>
                        <a:rPr lang="it" sz="700"/>
                        <a:t>81920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tc>
                <a:tc>
                  <a:txBody>
                    <a:bodyPr/>
                    <a:lstStyle/>
                    <a:p>
                      <a:pPr marL="0" lvl="0" indent="0" algn="ctr">
                        <a:spcBef>
                          <a:spcPts val="0"/>
                        </a:spcBef>
                        <a:spcAft>
                          <a:spcPts val="0"/>
                        </a:spcAft>
                        <a:buNone/>
                      </a:pPr>
                      <a:r>
                        <a:rPr lang="it" sz="700"/>
                        <a:t>12</a:t>
                      </a:r>
                      <a:endParaRPr sz="700"/>
                    </a:p>
                  </a:txBody>
                  <a:tcPr marL="91425" marR="91425" marT="91425" marB="91425"/>
                </a:tc>
                <a:tc>
                  <a:txBody>
                    <a:bodyPr/>
                    <a:lstStyle/>
                    <a:p>
                      <a:pPr marL="0" lvl="0" indent="0" algn="ctr">
                        <a:spcBef>
                          <a:spcPts val="0"/>
                        </a:spcBef>
                        <a:spcAft>
                          <a:spcPts val="0"/>
                        </a:spcAft>
                        <a:buNone/>
                      </a:pPr>
                      <a:r>
                        <a:rPr lang="it" sz="700"/>
                        <a:t>58</a:t>
                      </a:r>
                      <a:endParaRPr sz="700"/>
                    </a:p>
                  </a:txBody>
                  <a:tcPr marL="91425" marR="91425" marT="91425" marB="91425"/>
                </a:tc>
                <a:tc>
                  <a:txBody>
                    <a:bodyPr/>
                    <a:lstStyle/>
                    <a:p>
                      <a:pPr marL="0" lvl="0" indent="0" algn="ctr">
                        <a:spcBef>
                          <a:spcPts val="0"/>
                        </a:spcBef>
                        <a:spcAft>
                          <a:spcPts val="0"/>
                        </a:spcAft>
                        <a:buNone/>
                      </a:pPr>
                      <a:r>
                        <a:rPr lang="it" sz="700"/>
                        <a:t>182</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8"/>
                  </a:ext>
                </a:extLst>
              </a:tr>
              <a:tr h="316000">
                <a:tc>
                  <a:txBody>
                    <a:bodyPr/>
                    <a:lstStyle/>
                    <a:p>
                      <a:pPr marL="0" lvl="0" indent="0" rtl="0">
                        <a:spcBef>
                          <a:spcPts val="0"/>
                        </a:spcBef>
                        <a:spcAft>
                          <a:spcPts val="0"/>
                        </a:spcAft>
                        <a:buNone/>
                      </a:pPr>
                      <a:r>
                        <a:rPr lang="it" sz="700"/>
                        <a:t>cfd2</a:t>
                      </a:r>
                      <a:endParaRPr sz="700"/>
                    </a:p>
                  </a:txBody>
                  <a:tcPr marL="91425" marR="91425" marT="91425" marB="91425"/>
                </a:tc>
                <a:tc>
                  <a:txBody>
                    <a:bodyPr/>
                    <a:lstStyle/>
                    <a:p>
                      <a:pPr marL="0" lvl="0" indent="0" algn="ctr" rtl="0">
                        <a:spcBef>
                          <a:spcPts val="0"/>
                        </a:spcBef>
                        <a:spcAft>
                          <a:spcPts val="0"/>
                        </a:spcAft>
                        <a:buNone/>
                      </a:pPr>
                      <a:r>
                        <a:rPr lang="it" sz="700"/>
                        <a:t>123440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tc>
                <a:tc>
                  <a:txBody>
                    <a:bodyPr/>
                    <a:lstStyle/>
                    <a:p>
                      <a:pPr marL="0" lvl="0" indent="0" algn="ctr">
                        <a:spcBef>
                          <a:spcPts val="0"/>
                        </a:spcBef>
                        <a:spcAft>
                          <a:spcPts val="0"/>
                        </a:spcAft>
                        <a:buNone/>
                      </a:pPr>
                      <a:r>
                        <a:rPr lang="it" sz="700"/>
                        <a:t>759</a:t>
                      </a:r>
                      <a:endParaRPr sz="700"/>
                    </a:p>
                  </a:txBody>
                  <a:tcPr marL="91425" marR="91425" marT="91425" marB="91425"/>
                </a:tc>
                <a:tc>
                  <a:txBody>
                    <a:bodyPr/>
                    <a:lstStyle/>
                    <a:p>
                      <a:pPr marL="0" lvl="0" indent="0" algn="ctr">
                        <a:spcBef>
                          <a:spcPts val="0"/>
                        </a:spcBef>
                        <a:spcAft>
                          <a:spcPts val="0"/>
                        </a:spcAft>
                        <a:buNone/>
                      </a:pPr>
                      <a:r>
                        <a:rPr lang="it" sz="700"/>
                        <a:t>1290</a:t>
                      </a:r>
                      <a:endParaRPr sz="700"/>
                    </a:p>
                  </a:txBody>
                  <a:tcPr marL="91425" marR="91425" marT="91425" marB="91425"/>
                </a:tc>
                <a:tc>
                  <a:txBody>
                    <a:bodyPr/>
                    <a:lstStyle/>
                    <a:p>
                      <a:pPr marL="0" lvl="0" indent="0" algn="ctr">
                        <a:spcBef>
                          <a:spcPts val="0"/>
                        </a:spcBef>
                        <a:spcAft>
                          <a:spcPts val="0"/>
                        </a:spcAft>
                        <a:buNone/>
                      </a:pPr>
                      <a:r>
                        <a:rPr lang="it" sz="700"/>
                        <a:t>2542</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9"/>
                  </a:ext>
                </a:extLst>
              </a:tr>
              <a:tr h="316000">
                <a:tc>
                  <a:txBody>
                    <a:bodyPr/>
                    <a:lstStyle/>
                    <a:p>
                      <a:pPr marL="0" lvl="0" indent="0" rtl="0">
                        <a:spcBef>
                          <a:spcPts val="0"/>
                        </a:spcBef>
                        <a:spcAft>
                          <a:spcPts val="0"/>
                        </a:spcAft>
                        <a:buNone/>
                      </a:pPr>
                      <a:r>
                        <a:rPr lang="it" sz="700"/>
                        <a:t>PR02R</a:t>
                      </a:r>
                      <a:endParaRPr sz="700"/>
                    </a:p>
                  </a:txBody>
                  <a:tcPr marL="91425" marR="91425" marT="91425" marB="91425"/>
                </a:tc>
                <a:tc>
                  <a:txBody>
                    <a:bodyPr/>
                    <a:lstStyle/>
                    <a:p>
                      <a:pPr marL="0" lvl="0" indent="0" algn="ctr" rtl="0">
                        <a:spcBef>
                          <a:spcPts val="0"/>
                        </a:spcBef>
                        <a:spcAft>
                          <a:spcPts val="0"/>
                        </a:spcAft>
                        <a:buNone/>
                      </a:pPr>
                      <a:r>
                        <a:rPr lang="it" sz="700"/>
                        <a:t>161070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tc>
                <a:tc>
                  <a:txBody>
                    <a:bodyPr/>
                    <a:lstStyle/>
                    <a:p>
                      <a:pPr marL="0" lvl="0" indent="0" algn="ctr">
                        <a:spcBef>
                          <a:spcPts val="0"/>
                        </a:spcBef>
                        <a:spcAft>
                          <a:spcPts val="0"/>
                        </a:spcAft>
                        <a:buNone/>
                      </a:pPr>
                      <a:r>
                        <a:rPr lang="it" sz="700"/>
                        <a:t>5058</a:t>
                      </a:r>
                      <a:endParaRPr sz="700"/>
                    </a:p>
                  </a:txBody>
                  <a:tcPr marL="91425" marR="91425" marT="91425" marB="91425"/>
                </a:tc>
                <a:tc>
                  <a:txBody>
                    <a:bodyPr/>
                    <a:lstStyle/>
                    <a:p>
                      <a:pPr marL="0" lvl="0" indent="0" algn="ctr">
                        <a:spcBef>
                          <a:spcPts val="0"/>
                        </a:spcBef>
                        <a:spcAft>
                          <a:spcPts val="0"/>
                        </a:spcAft>
                        <a:buNone/>
                      </a:pPr>
                      <a:r>
                        <a:rPr lang="it" sz="700"/>
                        <a:t>6103</a:t>
                      </a:r>
                      <a:endParaRPr sz="700"/>
                    </a:p>
                  </a:txBody>
                  <a:tcPr marL="91425" marR="91425" marT="91425" marB="91425"/>
                </a:tc>
                <a:tc>
                  <a:txBody>
                    <a:bodyPr/>
                    <a:lstStyle/>
                    <a:p>
                      <a:pPr marL="0" lvl="0" indent="0" algn="ctr">
                        <a:spcBef>
                          <a:spcPts val="0"/>
                        </a:spcBef>
                        <a:spcAft>
                          <a:spcPts val="0"/>
                        </a:spcAft>
                        <a:buNone/>
                      </a:pPr>
                      <a:r>
                        <a:rPr lang="it" sz="700"/>
                        <a:t>3493</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FF00FF"/>
                          </a:solidFill>
                        </a:rPr>
                        <a:t>Python</a:t>
                      </a:r>
                      <a:endParaRPr sz="700">
                        <a:solidFill>
                          <a:srgbClr val="FF00FF"/>
                        </a:solidFill>
                      </a:endParaRPr>
                    </a:p>
                  </a:txBody>
                  <a:tcPr marL="91425" marR="91425" marT="91425" marB="91425"/>
                </a:tc>
                <a:extLst>
                  <a:ext uri="{0D108BD9-81ED-4DB2-BD59-A6C34878D82A}">
                    <a16:rowId xmlns:a16="http://schemas.microsoft.com/office/drawing/2014/main" val="10010"/>
                  </a:ext>
                </a:extLst>
              </a:tr>
              <a:tr h="316000">
                <a:tc>
                  <a:txBody>
                    <a:bodyPr/>
                    <a:lstStyle/>
                    <a:p>
                      <a:pPr marL="0" lvl="0" indent="0" rtl="0">
                        <a:spcBef>
                          <a:spcPts val="0"/>
                        </a:spcBef>
                        <a:spcAft>
                          <a:spcPts val="0"/>
                        </a:spcAft>
                        <a:buNone/>
                      </a:pPr>
                      <a:r>
                        <a:rPr lang="it" sz="700"/>
                        <a:t>apache2</a:t>
                      </a:r>
                      <a:endParaRPr sz="700"/>
                    </a:p>
                  </a:txBody>
                  <a:tcPr marL="91425" marR="91425" marT="91425" marB="91425"/>
                </a:tc>
                <a:tc>
                  <a:txBody>
                    <a:bodyPr/>
                    <a:lstStyle/>
                    <a:p>
                      <a:pPr marL="0" lvl="0" indent="0" algn="ctr" rtl="0">
                        <a:spcBef>
                          <a:spcPts val="0"/>
                        </a:spcBef>
                        <a:spcAft>
                          <a:spcPts val="0"/>
                        </a:spcAft>
                        <a:buNone/>
                      </a:pPr>
                      <a:r>
                        <a:rPr lang="it" sz="700"/>
                        <a:t>715176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tc>
                <a:tc>
                  <a:txBody>
                    <a:bodyPr/>
                    <a:lstStyle/>
                    <a:p>
                      <a:pPr marL="0" lvl="0" indent="0" algn="ctr">
                        <a:spcBef>
                          <a:spcPts val="0"/>
                        </a:spcBef>
                        <a:spcAft>
                          <a:spcPts val="0"/>
                        </a:spcAft>
                        <a:buNone/>
                      </a:pPr>
                      <a:r>
                        <a:rPr lang="it" sz="700"/>
                        <a:t>1649</a:t>
                      </a:r>
                      <a:endParaRPr sz="700"/>
                    </a:p>
                  </a:txBody>
                  <a:tcPr marL="91425" marR="91425" marT="91425" marB="91425"/>
                </a:tc>
                <a:tc>
                  <a:txBody>
                    <a:bodyPr/>
                    <a:lstStyle/>
                    <a:p>
                      <a:pPr marL="0" lvl="0" indent="0" algn="ctr">
                        <a:spcBef>
                          <a:spcPts val="0"/>
                        </a:spcBef>
                        <a:spcAft>
                          <a:spcPts val="0"/>
                        </a:spcAft>
                        <a:buNone/>
                      </a:pPr>
                      <a:r>
                        <a:rPr lang="it" sz="700"/>
                        <a:t>3362</a:t>
                      </a:r>
                      <a:endParaRPr sz="700"/>
                    </a:p>
                  </a:txBody>
                  <a:tcPr marL="91425" marR="91425" marT="91425" marB="91425"/>
                </a:tc>
                <a:tc>
                  <a:txBody>
                    <a:bodyPr/>
                    <a:lstStyle/>
                    <a:p>
                      <a:pPr marL="0" lvl="0" indent="0" algn="ctr">
                        <a:spcBef>
                          <a:spcPts val="0"/>
                        </a:spcBef>
                        <a:spcAft>
                          <a:spcPts val="0"/>
                        </a:spcAft>
                        <a:buNone/>
                      </a:pPr>
                      <a:r>
                        <a:rPr lang="it" sz="700"/>
                        <a:t>7196</a:t>
                      </a:r>
                      <a:endParaRPr sz="700"/>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11"/>
                  </a:ext>
                </a:extLst>
              </a:tr>
            </a:tbl>
          </a:graphicData>
        </a:graphic>
      </p:graphicFrame>
      <p:graphicFrame>
        <p:nvGraphicFramePr>
          <p:cNvPr id="269" name="Shape 269"/>
          <p:cNvGraphicFramePr/>
          <p:nvPr/>
        </p:nvGraphicFramePr>
        <p:xfrm>
          <a:off x="4549888" y="889615"/>
          <a:ext cx="4517925" cy="3829650"/>
        </p:xfrm>
        <a:graphic>
          <a:graphicData uri="http://schemas.openxmlformats.org/drawingml/2006/table">
            <a:tbl>
              <a:tblPr>
                <a:noFill/>
                <a:tableStyleId>{6C00308F-60B4-4ADA-BDFF-F25BEB06ED75}</a:tableStyleId>
              </a:tblPr>
              <a:tblGrid>
                <a:gridCol w="709475">
                  <a:extLst>
                    <a:ext uri="{9D8B030D-6E8A-4147-A177-3AD203B41FA5}">
                      <a16:colId xmlns:a16="http://schemas.microsoft.com/office/drawing/2014/main" val="20000"/>
                    </a:ext>
                  </a:extLst>
                </a:gridCol>
                <a:gridCol w="581325">
                  <a:extLst>
                    <a:ext uri="{9D8B030D-6E8A-4147-A177-3AD203B41FA5}">
                      <a16:colId xmlns:a16="http://schemas.microsoft.com/office/drawing/2014/main" val="20001"/>
                    </a:ext>
                  </a:extLst>
                </a:gridCol>
                <a:gridCol w="645425">
                  <a:extLst>
                    <a:ext uri="{9D8B030D-6E8A-4147-A177-3AD203B41FA5}">
                      <a16:colId xmlns:a16="http://schemas.microsoft.com/office/drawing/2014/main" val="20002"/>
                    </a:ext>
                  </a:extLst>
                </a:gridCol>
                <a:gridCol w="645425">
                  <a:extLst>
                    <a:ext uri="{9D8B030D-6E8A-4147-A177-3AD203B41FA5}">
                      <a16:colId xmlns:a16="http://schemas.microsoft.com/office/drawing/2014/main" val="20003"/>
                    </a:ext>
                  </a:extLst>
                </a:gridCol>
                <a:gridCol w="645425">
                  <a:extLst>
                    <a:ext uri="{9D8B030D-6E8A-4147-A177-3AD203B41FA5}">
                      <a16:colId xmlns:a16="http://schemas.microsoft.com/office/drawing/2014/main" val="20004"/>
                    </a:ext>
                  </a:extLst>
                </a:gridCol>
                <a:gridCol w="645425">
                  <a:extLst>
                    <a:ext uri="{9D8B030D-6E8A-4147-A177-3AD203B41FA5}">
                      <a16:colId xmlns:a16="http://schemas.microsoft.com/office/drawing/2014/main" val="20005"/>
                    </a:ext>
                  </a:extLst>
                </a:gridCol>
                <a:gridCol w="645425">
                  <a:extLst>
                    <a:ext uri="{9D8B030D-6E8A-4147-A177-3AD203B41FA5}">
                      <a16:colId xmlns:a16="http://schemas.microsoft.com/office/drawing/2014/main" val="20006"/>
                    </a:ext>
                  </a:extLst>
                </a:gridCol>
              </a:tblGrid>
              <a:tr h="289425">
                <a:tc>
                  <a:txBody>
                    <a:bodyPr/>
                    <a:lstStyle/>
                    <a:p>
                      <a:pPr marL="0" lvl="0" indent="0" algn="ctr" rtl="0">
                        <a:lnSpc>
                          <a:spcPct val="100000"/>
                        </a:lnSpc>
                        <a:spcBef>
                          <a:spcPts val="0"/>
                        </a:spcBef>
                        <a:spcAft>
                          <a:spcPts val="0"/>
                        </a:spcAft>
                        <a:buNone/>
                      </a:pPr>
                      <a:r>
                        <a:rPr lang="it" sz="700">
                          <a:solidFill>
                            <a:srgbClr val="FF0000"/>
                          </a:solidFill>
                        </a:rPr>
                        <a:t>MEMORIA</a:t>
                      </a:r>
                      <a:endParaRPr sz="700">
                        <a:solidFill>
                          <a:srgbClr val="FF0000"/>
                        </a:solidFill>
                      </a:endParaRPr>
                    </a:p>
                  </a:txBody>
                  <a:tcPr marL="9525" marR="9525" marT="9525" marB="91425" anchor="ctr">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gridSpan="6">
                  <a:txBody>
                    <a:bodyPr/>
                    <a:lstStyle/>
                    <a:p>
                      <a:pPr marL="0" lvl="0" indent="0" algn="ctr" rtl="0">
                        <a:lnSpc>
                          <a:spcPct val="115000"/>
                        </a:lnSpc>
                        <a:spcBef>
                          <a:spcPts val="0"/>
                        </a:spcBef>
                        <a:spcAft>
                          <a:spcPts val="0"/>
                        </a:spcAft>
                        <a:buNone/>
                      </a:pPr>
                      <a:r>
                        <a:rPr lang="it" sz="700"/>
                        <a:t>Ubuntu</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15875">
                <a:tc>
                  <a:txBody>
                    <a:bodyPr/>
                    <a:lstStyle/>
                    <a:p>
                      <a:pPr marL="0" lvl="0" indent="0" rtl="0">
                        <a:spcBef>
                          <a:spcPts val="0"/>
                        </a:spcBef>
                        <a:spcAft>
                          <a:spcPts val="0"/>
                        </a:spcAft>
                        <a:buNone/>
                      </a:pPr>
                      <a:r>
                        <a:rPr lang="it" sz="700"/>
                        <a:t>Matrice</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3075">
                <a:tc>
                  <a:txBody>
                    <a:bodyPr/>
                    <a:lstStyle/>
                    <a:p>
                      <a:pPr marL="0" lvl="0" indent="0" rtl="0">
                        <a:spcBef>
                          <a:spcPts val="0"/>
                        </a:spcBef>
                        <a:spcAft>
                          <a:spcPts val="0"/>
                        </a:spcAft>
                        <a:buNone/>
                      </a:pPr>
                      <a:r>
                        <a:rPr lang="it" sz="700"/>
                        <a:t>ex15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6867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98.671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13075">
                <a:tc>
                  <a:txBody>
                    <a:bodyPr/>
                    <a:lstStyle/>
                    <a:p>
                      <a:pPr marL="0" lvl="0" indent="0" rtl="0">
                        <a:spcBef>
                          <a:spcPts val="0"/>
                        </a:spcBef>
                        <a:spcAft>
                          <a:spcPts val="0"/>
                        </a:spcAft>
                        <a:buNone/>
                      </a:pPr>
                      <a:r>
                        <a:rPr lang="it" sz="700"/>
                        <a:t>graham1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9035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335.472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48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52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13075">
                <a:tc>
                  <a:txBody>
                    <a:bodyPr/>
                    <a:lstStyle/>
                    <a:p>
                      <a:pPr marL="0" lvl="0" indent="0" rtl="0">
                        <a:spcBef>
                          <a:spcPts val="0"/>
                        </a:spcBef>
                        <a:spcAft>
                          <a:spcPts val="0"/>
                        </a:spcAft>
                        <a:buNone/>
                      </a:pPr>
                      <a:r>
                        <a:rPr lang="it" sz="700"/>
                        <a:t>ex19</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12005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259.577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13075">
                <a:tc>
                  <a:txBody>
                    <a:bodyPr/>
                    <a:lstStyle/>
                    <a:p>
                      <a:pPr marL="0" lvl="0" indent="0" rtl="0">
                        <a:spcBef>
                          <a:spcPts val="0"/>
                        </a:spcBef>
                        <a:spcAft>
                          <a:spcPts val="0"/>
                        </a:spcAft>
                        <a:buNone/>
                      </a:pPr>
                      <a:r>
                        <a:rPr lang="it" sz="700"/>
                        <a:t>raefsky3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21200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1.488.768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305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207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2625">
                <a:tc>
                  <a:txBody>
                    <a:bodyPr/>
                    <a:lstStyle/>
                    <a:p>
                      <a:pPr marL="0" lvl="0" indent="0" rtl="0">
                        <a:spcBef>
                          <a:spcPts val="0"/>
                        </a:spcBef>
                        <a:spcAft>
                          <a:spcPts val="0"/>
                        </a:spcAft>
                        <a:buNone/>
                      </a:pPr>
                      <a:r>
                        <a:rPr lang="it" sz="700"/>
                        <a:t>water_tank</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60740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2254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3068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1406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FF00FF"/>
                          </a:solidFill>
                        </a:rPr>
                        <a:t>Python</a:t>
                      </a:r>
                      <a:endParaRPr sz="700">
                        <a:solidFill>
                          <a:srgbClr val="FF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13075">
                <a:tc>
                  <a:txBody>
                    <a:bodyPr/>
                    <a:lstStyle/>
                    <a:p>
                      <a:pPr marL="0" lvl="0" indent="0" rtl="0">
                        <a:spcBef>
                          <a:spcPts val="0"/>
                        </a:spcBef>
                        <a:spcAft>
                          <a:spcPts val="0"/>
                        </a:spcAft>
                        <a:buNone/>
                      </a:pPr>
                      <a:r>
                        <a:rPr lang="it" sz="700"/>
                        <a:t>cfd1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70656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341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693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1120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27125">
                <a:tc>
                  <a:txBody>
                    <a:bodyPr/>
                    <a:lstStyle/>
                    <a:p>
                      <a:pPr marL="0" lvl="0" indent="0" rtl="0">
                        <a:spcBef>
                          <a:spcPts val="0"/>
                        </a:spcBef>
                        <a:spcAft>
                          <a:spcPts val="0"/>
                        </a:spcAft>
                        <a:buNone/>
                      </a:pPr>
                      <a:r>
                        <a:rPr lang="it" sz="700"/>
                        <a:t>shallow_water1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81920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135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13075">
                <a:tc>
                  <a:txBody>
                    <a:bodyPr/>
                    <a:lstStyle/>
                    <a:p>
                      <a:pPr marL="0" lvl="0" indent="0" rtl="0">
                        <a:spcBef>
                          <a:spcPts val="0"/>
                        </a:spcBef>
                        <a:spcAft>
                          <a:spcPts val="0"/>
                        </a:spcAft>
                        <a:buNone/>
                      </a:pPr>
                      <a:r>
                        <a:rPr lang="it" sz="700"/>
                        <a:t>cfd2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123440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715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1357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2376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13075">
                <a:tc>
                  <a:txBody>
                    <a:bodyPr/>
                    <a:lstStyle/>
                    <a:p>
                      <a:pPr marL="0" lvl="0" indent="0" rtl="0">
                        <a:spcBef>
                          <a:spcPts val="0"/>
                        </a:spcBef>
                        <a:spcAft>
                          <a:spcPts val="0"/>
                        </a:spcAft>
                        <a:buNone/>
                      </a:pPr>
                      <a:r>
                        <a:rPr lang="it" sz="700"/>
                        <a:t>PR02R</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161070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5126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6017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3445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FF00FF"/>
                          </a:solidFill>
                        </a:rPr>
                        <a:t>Python</a:t>
                      </a:r>
                      <a:endParaRPr sz="700">
                        <a:solidFill>
                          <a:srgbClr val="FF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13075">
                <a:tc>
                  <a:txBody>
                    <a:bodyPr/>
                    <a:lstStyle/>
                    <a:p>
                      <a:pPr marL="0" lvl="0" indent="0" rtl="0">
                        <a:spcBef>
                          <a:spcPts val="0"/>
                        </a:spcBef>
                        <a:spcAft>
                          <a:spcPts val="0"/>
                        </a:spcAft>
                        <a:buNone/>
                      </a:pPr>
                      <a:r>
                        <a:rPr lang="it" sz="700"/>
                        <a:t>apache2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715176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1810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3358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7077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title"/>
          </p:nvPr>
        </p:nvSpPr>
        <p:spPr>
          <a:xfrm>
            <a:off x="170725" y="437275"/>
            <a:ext cx="2918700" cy="953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000"/>
              <a:t>DIFFERENZA MEMORIA AMBIENTI (MB)</a:t>
            </a:r>
            <a:endParaRPr sz="2000"/>
          </a:p>
        </p:txBody>
      </p:sp>
      <p:sp>
        <p:nvSpPr>
          <p:cNvPr id="275" name="Shape 275"/>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endParaRPr/>
          </a:p>
        </p:txBody>
      </p:sp>
      <p:graphicFrame>
        <p:nvGraphicFramePr>
          <p:cNvPr id="276" name="Shape 276"/>
          <p:cNvGraphicFramePr/>
          <p:nvPr>
            <p:extLst>
              <p:ext uri="{D42A27DB-BD31-4B8C-83A1-F6EECF244321}">
                <p14:modId xmlns:p14="http://schemas.microsoft.com/office/powerpoint/2010/main" val="161726393"/>
              </p:ext>
            </p:extLst>
          </p:nvPr>
        </p:nvGraphicFramePr>
        <p:xfrm>
          <a:off x="3456238" y="341915"/>
          <a:ext cx="5429400" cy="4057178"/>
        </p:xfrm>
        <a:graphic>
          <a:graphicData uri="http://schemas.openxmlformats.org/drawingml/2006/table">
            <a:tbl>
              <a:tblPr>
                <a:noFill/>
                <a:tableStyleId>{6C00308F-60B4-4ADA-BDFF-F25BEB06ED75}</a:tableStyleId>
              </a:tblPr>
              <a:tblGrid>
                <a:gridCol w="1064775">
                  <a:extLst>
                    <a:ext uri="{9D8B030D-6E8A-4147-A177-3AD203B41FA5}">
                      <a16:colId xmlns:a16="http://schemas.microsoft.com/office/drawing/2014/main" val="20000"/>
                    </a:ext>
                  </a:extLst>
                </a:gridCol>
                <a:gridCol w="784350">
                  <a:extLst>
                    <a:ext uri="{9D8B030D-6E8A-4147-A177-3AD203B41FA5}">
                      <a16:colId xmlns:a16="http://schemas.microsoft.com/office/drawing/2014/main" val="20001"/>
                    </a:ext>
                  </a:extLst>
                </a:gridCol>
                <a:gridCol w="865575">
                  <a:extLst>
                    <a:ext uri="{9D8B030D-6E8A-4147-A177-3AD203B41FA5}">
                      <a16:colId xmlns:a16="http://schemas.microsoft.com/office/drawing/2014/main" val="20002"/>
                    </a:ext>
                  </a:extLst>
                </a:gridCol>
                <a:gridCol w="904900">
                  <a:extLst>
                    <a:ext uri="{9D8B030D-6E8A-4147-A177-3AD203B41FA5}">
                      <a16:colId xmlns:a16="http://schemas.microsoft.com/office/drawing/2014/main" val="20003"/>
                    </a:ext>
                  </a:extLst>
                </a:gridCol>
                <a:gridCol w="904900">
                  <a:extLst>
                    <a:ext uri="{9D8B030D-6E8A-4147-A177-3AD203B41FA5}">
                      <a16:colId xmlns:a16="http://schemas.microsoft.com/office/drawing/2014/main" val="20004"/>
                    </a:ext>
                  </a:extLst>
                </a:gridCol>
                <a:gridCol w="904900">
                  <a:extLst>
                    <a:ext uri="{9D8B030D-6E8A-4147-A177-3AD203B41FA5}">
                      <a16:colId xmlns:a16="http://schemas.microsoft.com/office/drawing/2014/main" val="20005"/>
                    </a:ext>
                  </a:extLst>
                </a:gridCol>
              </a:tblGrid>
              <a:tr h="314575">
                <a:tc>
                  <a:txBody>
                    <a:bodyPr/>
                    <a:lstStyle/>
                    <a:p>
                      <a:pPr marL="0" lvl="0" indent="0" rtl="0">
                        <a:spcBef>
                          <a:spcPts val="0"/>
                        </a:spcBef>
                        <a:spcAft>
                          <a:spcPts val="0"/>
                        </a:spcAft>
                        <a:buNone/>
                      </a:pPr>
                      <a:r>
                        <a:rPr lang="it" sz="1000" b="1"/>
                        <a:t>Matrice</a:t>
                      </a:r>
                      <a:endParaRPr sz="1000" b="1"/>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Dimensione</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Non Zero</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Matlab</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b="1"/>
                        <a:t>R</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b="1"/>
                        <a:t>Python</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314575">
                <a:tc>
                  <a:txBody>
                    <a:bodyPr/>
                    <a:lstStyle/>
                    <a:p>
                      <a:pPr marL="0" lvl="0" indent="0" rtl="0">
                        <a:spcBef>
                          <a:spcPts val="0"/>
                        </a:spcBef>
                        <a:spcAft>
                          <a:spcPts val="0"/>
                        </a:spcAft>
                        <a:buNone/>
                      </a:pPr>
                      <a:r>
                        <a:rPr lang="it" sz="1000"/>
                        <a:t>ex15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6867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98.671</a:t>
                      </a:r>
                      <a:endParaRPr sz="1000"/>
                    </a:p>
                  </a:txBody>
                  <a:tcPr marL="91425" marR="91425" marT="91425" marB="91425">
                    <a:lnL w="9525" cap="flat" cmpd="sng">
                      <a:solidFill>
                        <a:srgbClr val="9E9E9E"/>
                      </a:solidFill>
                      <a:prstDash val="solid"/>
                      <a:round/>
                      <a:headEnd type="none" w="sm" len="sm"/>
                      <a:tailEnd type="none" w="sm" len="sm"/>
                    </a:lnL>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a:t>
                      </a:r>
                      <a:endParaRPr sz="1000" b="1"/>
                    </a:p>
                  </a:txBody>
                  <a:tcPr marL="9525" marR="9525" marT="9525" marB="91425" anchor="b"/>
                </a:tc>
                <a:extLst>
                  <a:ext uri="{0D108BD9-81ED-4DB2-BD59-A6C34878D82A}">
                    <a16:rowId xmlns:a16="http://schemas.microsoft.com/office/drawing/2014/main" val="10001"/>
                  </a:ext>
                </a:extLst>
              </a:tr>
              <a:tr h="314575">
                <a:tc>
                  <a:txBody>
                    <a:bodyPr/>
                    <a:lstStyle/>
                    <a:p>
                      <a:pPr marL="0" lvl="0" indent="0" rtl="0">
                        <a:spcBef>
                          <a:spcPts val="0"/>
                        </a:spcBef>
                        <a:spcAft>
                          <a:spcPts val="0"/>
                        </a:spcAft>
                        <a:buNone/>
                      </a:pPr>
                      <a:r>
                        <a:rPr lang="it" sz="1000"/>
                        <a:t>graham1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9035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335.472</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43</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11</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24</a:t>
                      </a:r>
                      <a:endParaRPr sz="1000"/>
                    </a:p>
                  </a:txBody>
                  <a:tcPr marL="9525" marR="9525" marT="9525" marB="91425" anchor="b"/>
                </a:tc>
                <a:extLst>
                  <a:ext uri="{0D108BD9-81ED-4DB2-BD59-A6C34878D82A}">
                    <a16:rowId xmlns:a16="http://schemas.microsoft.com/office/drawing/2014/main" val="10002"/>
                  </a:ext>
                </a:extLst>
              </a:tr>
              <a:tr h="314575">
                <a:tc>
                  <a:txBody>
                    <a:bodyPr/>
                    <a:lstStyle/>
                    <a:p>
                      <a:pPr marL="0" lvl="0" indent="0" rtl="0">
                        <a:spcBef>
                          <a:spcPts val="0"/>
                        </a:spcBef>
                        <a:spcAft>
                          <a:spcPts val="0"/>
                        </a:spcAft>
                        <a:buNone/>
                      </a:pPr>
                      <a:r>
                        <a:rPr lang="it" sz="1000"/>
                        <a:t>ex19</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12005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259.577</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dirty="0"/>
                        <a:t>1</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a:t>
                      </a:r>
                      <a:endParaRPr sz="1000"/>
                    </a:p>
                  </a:txBody>
                  <a:tcPr marL="9525" marR="9525" marT="9525" marB="91425" anchor="b"/>
                </a:tc>
                <a:extLst>
                  <a:ext uri="{0D108BD9-81ED-4DB2-BD59-A6C34878D82A}">
                    <a16:rowId xmlns:a16="http://schemas.microsoft.com/office/drawing/2014/main" val="10003"/>
                  </a:ext>
                </a:extLst>
              </a:tr>
              <a:tr h="314575">
                <a:tc>
                  <a:txBody>
                    <a:bodyPr/>
                    <a:lstStyle/>
                    <a:p>
                      <a:pPr marL="0" lvl="0" indent="0" rtl="0">
                        <a:spcBef>
                          <a:spcPts val="0"/>
                        </a:spcBef>
                        <a:spcAft>
                          <a:spcPts val="0"/>
                        </a:spcAft>
                        <a:buNone/>
                      </a:pPr>
                      <a:r>
                        <a:rPr lang="it" sz="1000"/>
                        <a:t>raefsky3</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21200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1.488.768</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89</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16,2</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38</a:t>
                      </a:r>
                      <a:endParaRPr sz="1000"/>
                    </a:p>
                  </a:txBody>
                  <a:tcPr marL="9525" marR="9525" marT="9525" marB="91425" anchor="b"/>
                </a:tc>
                <a:extLst>
                  <a:ext uri="{0D108BD9-81ED-4DB2-BD59-A6C34878D82A}">
                    <a16:rowId xmlns:a16="http://schemas.microsoft.com/office/drawing/2014/main" val="10004"/>
                  </a:ext>
                </a:extLst>
              </a:tr>
              <a:tr h="314575">
                <a:tc>
                  <a:txBody>
                    <a:bodyPr/>
                    <a:lstStyle/>
                    <a:p>
                      <a:pPr marL="0" lvl="0" indent="0" rtl="0">
                        <a:spcBef>
                          <a:spcPts val="0"/>
                        </a:spcBef>
                        <a:spcAft>
                          <a:spcPts val="0"/>
                        </a:spcAft>
                        <a:buNone/>
                      </a:pPr>
                      <a:r>
                        <a:rPr lang="it" sz="1000"/>
                        <a:t>water_tank</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60740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2.035.281</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277</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8</a:t>
                      </a:r>
                      <a:endParaRPr sz="1000"/>
                    </a:p>
                  </a:txBody>
                  <a:tcPr marL="9525" marR="9525" marT="9525" marB="91425" anchor="b"/>
                </a:tc>
                <a:extLst>
                  <a:ext uri="{0D108BD9-81ED-4DB2-BD59-A6C34878D82A}">
                    <a16:rowId xmlns:a16="http://schemas.microsoft.com/office/drawing/2014/main" val="10005"/>
                  </a:ext>
                </a:extLst>
              </a:tr>
              <a:tr h="314575">
                <a:tc>
                  <a:txBody>
                    <a:bodyPr/>
                    <a:lstStyle/>
                    <a:p>
                      <a:pPr marL="0" lvl="0" indent="0" rtl="0">
                        <a:spcBef>
                          <a:spcPts val="0"/>
                        </a:spcBef>
                        <a:spcAft>
                          <a:spcPts val="0"/>
                        </a:spcAft>
                        <a:buNone/>
                      </a:pPr>
                      <a:r>
                        <a:rPr lang="it" sz="1000"/>
                        <a:t>cfd1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70656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1.825.580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9</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8</a:t>
                      </a:r>
                      <a:endParaRPr sz="1000"/>
                    </a:p>
                  </a:txBody>
                  <a:tcPr marL="9525" marR="9525" marT="9525" marB="91425" anchor="b"/>
                </a:tc>
                <a:extLst>
                  <a:ext uri="{0D108BD9-81ED-4DB2-BD59-A6C34878D82A}">
                    <a16:rowId xmlns:a16="http://schemas.microsoft.com/office/drawing/2014/main" val="10006"/>
                  </a:ext>
                </a:extLst>
              </a:tr>
              <a:tr h="309325">
                <a:tc>
                  <a:txBody>
                    <a:bodyPr/>
                    <a:lstStyle/>
                    <a:p>
                      <a:pPr marL="0" lvl="0" indent="0" rtl="0">
                        <a:spcBef>
                          <a:spcPts val="0"/>
                        </a:spcBef>
                        <a:spcAft>
                          <a:spcPts val="0"/>
                        </a:spcAft>
                        <a:buNone/>
                      </a:pPr>
                      <a:r>
                        <a:rPr lang="it" sz="1000"/>
                        <a:t>shallow_water1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81920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327.680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10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5</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47</a:t>
                      </a:r>
                      <a:endParaRPr sz="1000"/>
                    </a:p>
                  </a:txBody>
                  <a:tcPr marL="9525" marR="9525" marT="9525" marB="91425" anchor="b"/>
                </a:tc>
                <a:extLst>
                  <a:ext uri="{0D108BD9-81ED-4DB2-BD59-A6C34878D82A}">
                    <a16:rowId xmlns:a16="http://schemas.microsoft.com/office/drawing/2014/main" val="10007"/>
                  </a:ext>
                </a:extLst>
              </a:tr>
              <a:tr h="314575">
                <a:tc>
                  <a:txBody>
                    <a:bodyPr/>
                    <a:lstStyle/>
                    <a:p>
                      <a:pPr marL="0" lvl="0" indent="0" rtl="0">
                        <a:spcBef>
                          <a:spcPts val="0"/>
                        </a:spcBef>
                        <a:spcAft>
                          <a:spcPts val="0"/>
                        </a:spcAft>
                        <a:buNone/>
                      </a:pPr>
                      <a:r>
                        <a:rPr lang="it" sz="1000"/>
                        <a:t>cfd2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123440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3.085.406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44</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67</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166</a:t>
                      </a:r>
                      <a:endParaRPr sz="1000"/>
                    </a:p>
                  </a:txBody>
                  <a:tcPr marL="9525" marR="9525" marT="9525" marB="91425" anchor="b"/>
                </a:tc>
                <a:extLst>
                  <a:ext uri="{0D108BD9-81ED-4DB2-BD59-A6C34878D82A}">
                    <a16:rowId xmlns:a16="http://schemas.microsoft.com/office/drawing/2014/main" val="10008"/>
                  </a:ext>
                </a:extLst>
              </a:tr>
              <a:tr h="314575">
                <a:tc>
                  <a:txBody>
                    <a:bodyPr/>
                    <a:lstStyle/>
                    <a:p>
                      <a:pPr marL="0" lvl="0" indent="0" rtl="0">
                        <a:spcBef>
                          <a:spcPts val="0"/>
                        </a:spcBef>
                        <a:spcAft>
                          <a:spcPts val="0"/>
                        </a:spcAft>
                        <a:buNone/>
                      </a:pPr>
                      <a:r>
                        <a:rPr lang="it" sz="1000"/>
                        <a:t>PR02R</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161070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8.185.136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68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86</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48</a:t>
                      </a:r>
                      <a:endParaRPr sz="1000"/>
                    </a:p>
                  </a:txBody>
                  <a:tcPr marL="9525" marR="9525" marT="9525" marB="91425" anchor="b"/>
                </a:tc>
                <a:extLst>
                  <a:ext uri="{0D108BD9-81ED-4DB2-BD59-A6C34878D82A}">
                    <a16:rowId xmlns:a16="http://schemas.microsoft.com/office/drawing/2014/main" val="10009"/>
                  </a:ext>
                </a:extLst>
              </a:tr>
              <a:tr h="326700">
                <a:tc>
                  <a:txBody>
                    <a:bodyPr/>
                    <a:lstStyle/>
                    <a:p>
                      <a:pPr marL="0" lvl="0" indent="0" rtl="0">
                        <a:spcBef>
                          <a:spcPts val="0"/>
                        </a:spcBef>
                        <a:spcAft>
                          <a:spcPts val="0"/>
                        </a:spcAft>
                        <a:buNone/>
                      </a:pPr>
                      <a:r>
                        <a:rPr lang="it" sz="1000"/>
                        <a:t>apache2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715176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4.817.870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161</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119</a:t>
                      </a:r>
                      <a:endParaRPr sz="1000"/>
                    </a:p>
                  </a:txBody>
                  <a:tcPr marL="9525" marR="9525" marT="9525" marB="91425" anchor="b"/>
                </a:tc>
                <a:extLst>
                  <a:ext uri="{0D108BD9-81ED-4DB2-BD59-A6C34878D82A}">
                    <a16:rowId xmlns:a16="http://schemas.microsoft.com/office/drawing/2014/main" val="10010"/>
                  </a:ext>
                </a:extLst>
              </a:tr>
              <a:tr h="335250">
                <a:tc gridSpan="3">
                  <a:txBody>
                    <a:bodyPr/>
                    <a:lstStyle/>
                    <a:p>
                      <a:pPr marL="0" lvl="0" indent="0" algn="ctr" rtl="0">
                        <a:spcBef>
                          <a:spcPts val="0"/>
                        </a:spcBef>
                        <a:spcAft>
                          <a:spcPts val="0"/>
                        </a:spcAft>
                        <a:buNone/>
                      </a:pPr>
                      <a:r>
                        <a:rPr lang="it" sz="1000"/>
                        <a:t>Miglior SO per linguaggio (Media)</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it-IT"/>
                    </a:p>
                  </a:txBody>
                  <a:tcPr/>
                </a:tc>
                <a:tc hMerge="1">
                  <a:txBody>
                    <a:bodyPr/>
                    <a:lstStyle/>
                    <a:p>
                      <a:endParaRPr lang="it-IT"/>
                    </a:p>
                  </a:txBody>
                  <a:tcPr/>
                </a:tc>
                <a:tc>
                  <a:txBody>
                    <a:bodyPr/>
                    <a:lstStyle/>
                    <a:p>
                      <a:pPr marL="0" lvl="0" indent="0" algn="l" rtl="0">
                        <a:lnSpc>
                          <a:spcPct val="115000"/>
                        </a:lnSpc>
                        <a:spcBef>
                          <a:spcPts val="0"/>
                        </a:spcBef>
                        <a:spcAft>
                          <a:spcPts val="0"/>
                        </a:spcAft>
                        <a:buNone/>
                      </a:pPr>
                      <a:r>
                        <a:rPr lang="it" sz="800" dirty="0"/>
                        <a:t>137.25 Windows</a:t>
                      </a:r>
                      <a:endParaRPr sz="800" dirty="0"/>
                    </a:p>
                    <a:p>
                      <a:pPr marL="0" lvl="0" indent="0" algn="l" rtl="0">
                        <a:lnSpc>
                          <a:spcPct val="115000"/>
                        </a:lnSpc>
                        <a:spcBef>
                          <a:spcPts val="0"/>
                        </a:spcBef>
                        <a:spcAft>
                          <a:spcPts val="0"/>
                        </a:spcAft>
                        <a:buNone/>
                      </a:pPr>
                      <a:r>
                        <a:rPr lang="it" sz="800" dirty="0"/>
                        <a:t>30.60 Ubuntu</a:t>
                      </a:r>
                      <a:endParaRPr sz="800" dirty="0"/>
                    </a:p>
                  </a:txBody>
                  <a:tcPr marL="9525" marR="9525" marT="9525" marB="91425" anchor="b"/>
                </a:tc>
                <a:tc>
                  <a:txBody>
                    <a:bodyPr/>
                    <a:lstStyle/>
                    <a:p>
                      <a:pPr marL="0" lvl="0" indent="0" algn="l" rtl="0">
                        <a:lnSpc>
                          <a:spcPct val="115000"/>
                        </a:lnSpc>
                        <a:spcBef>
                          <a:spcPts val="0"/>
                        </a:spcBef>
                        <a:spcAft>
                          <a:spcPts val="0"/>
                        </a:spcAft>
                        <a:buNone/>
                      </a:pPr>
                      <a:r>
                        <a:rPr lang="it" sz="800"/>
                        <a:t>20.53 Windows</a:t>
                      </a:r>
                      <a:endParaRPr sz="800"/>
                    </a:p>
                    <a:p>
                      <a:pPr marL="0" lvl="0" indent="0" algn="l" rtl="0">
                        <a:lnSpc>
                          <a:spcPct val="115000"/>
                        </a:lnSpc>
                        <a:spcBef>
                          <a:spcPts val="0"/>
                        </a:spcBef>
                        <a:spcAft>
                          <a:spcPts val="0"/>
                        </a:spcAft>
                        <a:buNone/>
                      </a:pPr>
                      <a:r>
                        <a:rPr lang="it" sz="800"/>
                        <a:t>21.00 Ubuntu </a:t>
                      </a:r>
                      <a:endParaRPr sz="800"/>
                    </a:p>
                  </a:txBody>
                  <a:tcPr marL="9525" marR="9525" marT="9525" marB="91425" anchor="b"/>
                </a:tc>
                <a:tc>
                  <a:txBody>
                    <a:bodyPr/>
                    <a:lstStyle/>
                    <a:p>
                      <a:pPr marL="0" lvl="0" indent="0" rtl="0">
                        <a:lnSpc>
                          <a:spcPct val="115000"/>
                        </a:lnSpc>
                        <a:spcBef>
                          <a:spcPts val="0"/>
                        </a:spcBef>
                        <a:spcAft>
                          <a:spcPts val="0"/>
                        </a:spcAft>
                        <a:buNone/>
                      </a:pPr>
                      <a:r>
                        <a:rPr lang="it" sz="800" dirty="0"/>
                        <a:t>110,66 Windows</a:t>
                      </a:r>
                      <a:endParaRPr sz="800" dirty="0"/>
                    </a:p>
                    <a:p>
                      <a:pPr marL="0" lvl="0" indent="0" rtl="0">
                        <a:lnSpc>
                          <a:spcPct val="115000"/>
                        </a:lnSpc>
                        <a:spcBef>
                          <a:spcPts val="0"/>
                        </a:spcBef>
                        <a:spcAft>
                          <a:spcPts val="0"/>
                        </a:spcAft>
                        <a:buNone/>
                      </a:pPr>
                      <a:r>
                        <a:rPr lang="it" sz="800" dirty="0"/>
                        <a:t>18,29 Ubuntu</a:t>
                      </a:r>
                      <a:endParaRPr sz="800" dirty="0"/>
                    </a:p>
                  </a:txBody>
                  <a:tcPr marL="9525" marR="9525" marT="9525" marB="91425" anchor="b"/>
                </a:tc>
                <a:extLst>
                  <a:ext uri="{0D108BD9-81ED-4DB2-BD59-A6C34878D82A}">
                    <a16:rowId xmlns:a16="http://schemas.microsoft.com/office/drawing/2014/main" val="10011"/>
                  </a:ext>
                </a:extLst>
              </a:tr>
            </a:tbl>
          </a:graphicData>
        </a:graphic>
      </p:graphicFrame>
      <p:sp>
        <p:nvSpPr>
          <p:cNvPr id="277" name="Shape 277"/>
          <p:cNvSpPr/>
          <p:nvPr/>
        </p:nvSpPr>
        <p:spPr>
          <a:xfrm>
            <a:off x="8676038" y="7315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8" name="Shape 278"/>
          <p:cNvSpPr/>
          <p:nvPr/>
        </p:nvSpPr>
        <p:spPr>
          <a:xfrm>
            <a:off x="8676025" y="10922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9" name="Shape 279"/>
          <p:cNvSpPr/>
          <p:nvPr/>
        </p:nvSpPr>
        <p:spPr>
          <a:xfrm>
            <a:off x="8676025" y="140685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80" name="Shape 280"/>
          <p:cNvSpPr/>
          <p:nvPr/>
        </p:nvSpPr>
        <p:spPr>
          <a:xfrm>
            <a:off x="6837500" y="13906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1" name="Shape 281"/>
          <p:cNvSpPr/>
          <p:nvPr/>
        </p:nvSpPr>
        <p:spPr>
          <a:xfrm>
            <a:off x="6837500" y="173030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2" name="Shape 282"/>
          <p:cNvSpPr/>
          <p:nvPr/>
        </p:nvSpPr>
        <p:spPr>
          <a:xfrm>
            <a:off x="8676025" y="17214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3" name="Shape 283"/>
          <p:cNvSpPr/>
          <p:nvPr/>
        </p:nvSpPr>
        <p:spPr>
          <a:xfrm>
            <a:off x="8676025" y="203600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4" name="Shape 284"/>
          <p:cNvSpPr/>
          <p:nvPr/>
        </p:nvSpPr>
        <p:spPr>
          <a:xfrm>
            <a:off x="8676025" y="23889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5" name="Shape 285"/>
          <p:cNvSpPr/>
          <p:nvPr/>
        </p:nvSpPr>
        <p:spPr>
          <a:xfrm>
            <a:off x="6837500" y="27509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6" name="Shape 286"/>
          <p:cNvSpPr/>
          <p:nvPr/>
        </p:nvSpPr>
        <p:spPr>
          <a:xfrm>
            <a:off x="6822875" y="241033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7" name="Shape 287"/>
          <p:cNvSpPr/>
          <p:nvPr/>
        </p:nvSpPr>
        <p:spPr>
          <a:xfrm>
            <a:off x="7749450" y="30943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8" name="Shape 288"/>
          <p:cNvSpPr/>
          <p:nvPr/>
        </p:nvSpPr>
        <p:spPr>
          <a:xfrm>
            <a:off x="7749450" y="27509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9" name="Shape 289"/>
          <p:cNvSpPr/>
          <p:nvPr/>
        </p:nvSpPr>
        <p:spPr>
          <a:xfrm>
            <a:off x="7753675" y="208283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0" name="Shape 290"/>
          <p:cNvSpPr/>
          <p:nvPr/>
        </p:nvSpPr>
        <p:spPr>
          <a:xfrm>
            <a:off x="7756763" y="108618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1" name="Shape 291"/>
          <p:cNvSpPr/>
          <p:nvPr/>
        </p:nvSpPr>
        <p:spPr>
          <a:xfrm>
            <a:off x="6837500" y="30606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a:off x="6837513" y="7315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3" name="Shape 293"/>
          <p:cNvSpPr/>
          <p:nvPr/>
        </p:nvSpPr>
        <p:spPr>
          <a:xfrm>
            <a:off x="6837500" y="10841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a:off x="7756775" y="7315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a:off x="7749450" y="139466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7756763" y="17303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7749450" y="24103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6831325" y="20828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9" name="Shape 299"/>
          <p:cNvSpPr/>
          <p:nvPr/>
        </p:nvSpPr>
        <p:spPr>
          <a:xfrm>
            <a:off x="8676025" y="27509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0" name="Shape 300"/>
          <p:cNvSpPr/>
          <p:nvPr/>
        </p:nvSpPr>
        <p:spPr>
          <a:xfrm>
            <a:off x="8676025" y="30943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1" name="Shape 301"/>
          <p:cNvSpPr/>
          <p:nvPr/>
        </p:nvSpPr>
        <p:spPr>
          <a:xfrm>
            <a:off x="8676025" y="3408900"/>
            <a:ext cx="150600" cy="151200"/>
          </a:xfrm>
          <a:prstGeom prst="ellipse">
            <a:avLst/>
          </a:prstGeom>
          <a:solidFill>
            <a:schemeClr val="tx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highlight>
                <a:srgbClr val="FF0000"/>
              </a:highlight>
            </a:endParaRPr>
          </a:p>
        </p:txBody>
      </p:sp>
      <p:sp>
        <p:nvSpPr>
          <p:cNvPr id="302" name="Shape 302"/>
          <p:cNvSpPr/>
          <p:nvPr/>
        </p:nvSpPr>
        <p:spPr>
          <a:xfrm>
            <a:off x="7756775" y="34089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3" name="Shape 303"/>
          <p:cNvSpPr/>
          <p:nvPr/>
        </p:nvSpPr>
        <p:spPr>
          <a:xfrm>
            <a:off x="6837525" y="33920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4" name="Shape 304"/>
          <p:cNvSpPr/>
          <p:nvPr/>
        </p:nvSpPr>
        <p:spPr>
          <a:xfrm>
            <a:off x="6837500" y="37234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7756763" y="37490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6" name="Shape 306"/>
          <p:cNvSpPr/>
          <p:nvPr/>
        </p:nvSpPr>
        <p:spPr>
          <a:xfrm>
            <a:off x="8676025" y="37234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7" name="Shape 307"/>
          <p:cNvSpPr/>
          <p:nvPr/>
        </p:nvSpPr>
        <p:spPr>
          <a:xfrm>
            <a:off x="3456250" y="4665750"/>
            <a:ext cx="343500" cy="337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8" name="Shape 308"/>
          <p:cNvSpPr/>
          <p:nvPr/>
        </p:nvSpPr>
        <p:spPr>
          <a:xfrm>
            <a:off x="6980438" y="4661975"/>
            <a:ext cx="343500" cy="33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9" name="Shape 309"/>
          <p:cNvSpPr txBox="1"/>
          <p:nvPr/>
        </p:nvSpPr>
        <p:spPr>
          <a:xfrm>
            <a:off x="7331975" y="4661975"/>
            <a:ext cx="15684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dirty="0"/>
              <a:t>Windows (13/30)</a:t>
            </a:r>
            <a:endParaRPr dirty="0"/>
          </a:p>
        </p:txBody>
      </p:sp>
      <p:sp>
        <p:nvSpPr>
          <p:cNvPr id="310" name="Shape 310"/>
          <p:cNvSpPr txBox="1"/>
          <p:nvPr/>
        </p:nvSpPr>
        <p:spPr>
          <a:xfrm>
            <a:off x="3799600" y="46657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dirty="0"/>
              <a:t>Ubuntu (16/30)</a:t>
            </a:r>
            <a:endParaRPr dirty="0"/>
          </a:p>
        </p:txBody>
      </p:sp>
      <p:sp>
        <p:nvSpPr>
          <p:cNvPr id="311" name="Shape 311"/>
          <p:cNvSpPr txBox="1"/>
          <p:nvPr/>
        </p:nvSpPr>
        <p:spPr>
          <a:xfrm>
            <a:off x="5552200" y="46657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Neutral (1/30)</a:t>
            </a:r>
            <a:endParaRPr dirty="0"/>
          </a:p>
        </p:txBody>
      </p:sp>
      <p:sp>
        <p:nvSpPr>
          <p:cNvPr id="312" name="Shape 312"/>
          <p:cNvSpPr/>
          <p:nvPr/>
        </p:nvSpPr>
        <p:spPr>
          <a:xfrm rot="2652695">
            <a:off x="5226326" y="4666292"/>
            <a:ext cx="369993" cy="376990"/>
          </a:xfrm>
          <a:prstGeom prst="chord">
            <a:avLst>
              <a:gd name="adj1" fmla="val 2700000"/>
              <a:gd name="adj2" fmla="val 1344902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3" name="Shape 313"/>
          <p:cNvSpPr/>
          <p:nvPr/>
        </p:nvSpPr>
        <p:spPr>
          <a:xfrm rot="-8147305">
            <a:off x="5225930" y="4666517"/>
            <a:ext cx="369993" cy="376990"/>
          </a:xfrm>
          <a:prstGeom prst="chord">
            <a:avLst>
              <a:gd name="adj1" fmla="val 2700000"/>
              <a:gd name="adj2" fmla="val 13449025"/>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4" name="Shape 314"/>
          <p:cNvSpPr/>
          <p:nvPr/>
        </p:nvSpPr>
        <p:spPr>
          <a:xfrm>
            <a:off x="6837525" y="41927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5" name="Shape 315"/>
          <p:cNvSpPr/>
          <p:nvPr/>
        </p:nvSpPr>
        <p:spPr>
          <a:xfrm>
            <a:off x="7756788" y="420550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6" name="Shape 316"/>
          <p:cNvSpPr/>
          <p:nvPr/>
        </p:nvSpPr>
        <p:spPr>
          <a:xfrm>
            <a:off x="8676075" y="41927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5" name="Shape 280">
            <a:extLst>
              <a:ext uri="{FF2B5EF4-FFF2-40B4-BE49-F238E27FC236}">
                <a16:creationId xmlns:a16="http://schemas.microsoft.com/office/drawing/2014/main" id="{7DAEB3BE-2028-A541-87C7-1082A87E9B52}"/>
              </a:ext>
            </a:extLst>
          </p:cNvPr>
          <p:cNvSpPr/>
          <p:nvPr/>
        </p:nvSpPr>
        <p:spPr>
          <a:xfrm>
            <a:off x="6680725" y="7315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Shape 321"/>
          <p:cNvPicPr preferRelativeResize="0"/>
          <p:nvPr/>
        </p:nvPicPr>
        <p:blipFill>
          <a:blip r:embed="rId3">
            <a:alphaModFix/>
          </a:blip>
          <a:stretch>
            <a:fillRect/>
          </a:stretch>
        </p:blipFill>
        <p:spPr>
          <a:xfrm>
            <a:off x="0" y="0"/>
            <a:ext cx="9144000" cy="5143501"/>
          </a:xfrm>
          <a:prstGeom prst="rect">
            <a:avLst/>
          </a:prstGeom>
          <a:noFill/>
          <a:ln>
            <a:noFill/>
          </a:ln>
        </p:spPr>
      </p:pic>
      <p:cxnSp>
        <p:nvCxnSpPr>
          <p:cNvPr id="322" name="Shape 322"/>
          <p:cNvCxnSpPr>
            <a:endCxn id="323" idx="1"/>
          </p:cNvCxnSpPr>
          <p:nvPr/>
        </p:nvCxnSpPr>
        <p:spPr>
          <a:xfrm>
            <a:off x="3184800" y="2840950"/>
            <a:ext cx="1582200" cy="1623000"/>
          </a:xfrm>
          <a:prstGeom prst="straightConnector1">
            <a:avLst/>
          </a:prstGeom>
          <a:noFill/>
          <a:ln w="9525" cap="flat" cmpd="sng">
            <a:solidFill>
              <a:schemeClr val="dk2"/>
            </a:solidFill>
            <a:prstDash val="solid"/>
            <a:round/>
            <a:headEnd type="none" w="med" len="med"/>
            <a:tailEnd type="triangle" w="med" len="med"/>
          </a:ln>
        </p:spPr>
      </p:cxnSp>
      <p:cxnSp>
        <p:nvCxnSpPr>
          <p:cNvPr id="324" name="Shape 324"/>
          <p:cNvCxnSpPr>
            <a:endCxn id="325" idx="1"/>
          </p:cNvCxnSpPr>
          <p:nvPr/>
        </p:nvCxnSpPr>
        <p:spPr>
          <a:xfrm>
            <a:off x="2611600" y="3386350"/>
            <a:ext cx="1135500" cy="1308000"/>
          </a:xfrm>
          <a:prstGeom prst="straightConnector1">
            <a:avLst/>
          </a:prstGeom>
          <a:noFill/>
          <a:ln w="9525" cap="flat" cmpd="sng">
            <a:solidFill>
              <a:schemeClr val="dk2"/>
            </a:solidFill>
            <a:prstDash val="solid"/>
            <a:round/>
            <a:headEnd type="none" w="med" len="med"/>
            <a:tailEnd type="triangle" w="med" len="med"/>
          </a:ln>
        </p:spPr>
      </p:cxnSp>
      <p:cxnSp>
        <p:nvCxnSpPr>
          <p:cNvPr id="326" name="Shape 326"/>
          <p:cNvCxnSpPr>
            <a:endCxn id="327" idx="2"/>
          </p:cNvCxnSpPr>
          <p:nvPr/>
        </p:nvCxnSpPr>
        <p:spPr>
          <a:xfrm rot="10800000" flipH="1">
            <a:off x="3999100" y="1091938"/>
            <a:ext cx="94200" cy="189600"/>
          </a:xfrm>
          <a:prstGeom prst="straightConnector1">
            <a:avLst/>
          </a:prstGeom>
          <a:noFill/>
          <a:ln w="9525" cap="flat" cmpd="sng">
            <a:solidFill>
              <a:schemeClr val="dk2"/>
            </a:solidFill>
            <a:prstDash val="solid"/>
            <a:round/>
            <a:headEnd type="none" w="med" len="med"/>
            <a:tailEnd type="triangle" w="med" len="med"/>
          </a:ln>
        </p:spPr>
      </p:cxnSp>
      <p:cxnSp>
        <p:nvCxnSpPr>
          <p:cNvPr id="328" name="Shape 328"/>
          <p:cNvCxnSpPr>
            <a:endCxn id="329" idx="2"/>
          </p:cNvCxnSpPr>
          <p:nvPr/>
        </p:nvCxnSpPr>
        <p:spPr>
          <a:xfrm rot="10800000" flipH="1">
            <a:off x="4015675" y="1143225"/>
            <a:ext cx="1268700" cy="674400"/>
          </a:xfrm>
          <a:prstGeom prst="straightConnector1">
            <a:avLst/>
          </a:prstGeom>
          <a:noFill/>
          <a:ln w="9525" cap="flat" cmpd="sng">
            <a:solidFill>
              <a:schemeClr val="dk2"/>
            </a:solidFill>
            <a:prstDash val="solid"/>
            <a:round/>
            <a:headEnd type="none" w="med" len="med"/>
            <a:tailEnd type="triangle" w="med" len="med"/>
          </a:ln>
        </p:spPr>
      </p:cxnSp>
      <p:cxnSp>
        <p:nvCxnSpPr>
          <p:cNvPr id="330" name="Shape 330"/>
          <p:cNvCxnSpPr>
            <a:endCxn id="331" idx="2"/>
          </p:cNvCxnSpPr>
          <p:nvPr/>
        </p:nvCxnSpPr>
        <p:spPr>
          <a:xfrm rot="10800000">
            <a:off x="1041150" y="1187475"/>
            <a:ext cx="1284900" cy="1952400"/>
          </a:xfrm>
          <a:prstGeom prst="straightConnector1">
            <a:avLst/>
          </a:prstGeom>
          <a:noFill/>
          <a:ln w="9525" cap="flat" cmpd="sng">
            <a:solidFill>
              <a:schemeClr val="dk2"/>
            </a:solidFill>
            <a:prstDash val="solid"/>
            <a:round/>
            <a:headEnd type="none" w="med" len="med"/>
            <a:tailEnd type="triangle" w="med" len="med"/>
          </a:ln>
        </p:spPr>
      </p:cxnSp>
      <p:cxnSp>
        <p:nvCxnSpPr>
          <p:cNvPr id="332" name="Shape 332"/>
          <p:cNvCxnSpPr>
            <a:endCxn id="333" idx="2"/>
          </p:cNvCxnSpPr>
          <p:nvPr/>
        </p:nvCxnSpPr>
        <p:spPr>
          <a:xfrm rot="10800000">
            <a:off x="1879150" y="1091950"/>
            <a:ext cx="844500" cy="1665600"/>
          </a:xfrm>
          <a:prstGeom prst="straightConnector1">
            <a:avLst/>
          </a:prstGeom>
          <a:noFill/>
          <a:ln w="9525" cap="flat" cmpd="sng">
            <a:solidFill>
              <a:schemeClr val="dk2"/>
            </a:solidFill>
            <a:prstDash val="solid"/>
            <a:round/>
            <a:headEnd type="none" w="med" len="med"/>
            <a:tailEnd type="triangle" w="med" len="med"/>
          </a:ln>
        </p:spPr>
      </p:cxnSp>
      <p:sp>
        <p:nvSpPr>
          <p:cNvPr id="333" name="Shape 333"/>
          <p:cNvSpPr/>
          <p:nvPr/>
        </p:nvSpPr>
        <p:spPr>
          <a:xfrm>
            <a:off x="1580050" y="631150"/>
            <a:ext cx="598200" cy="4608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Ubuntu</a:t>
            </a:r>
            <a:endParaRPr sz="700"/>
          </a:p>
        </p:txBody>
      </p:sp>
      <p:sp>
        <p:nvSpPr>
          <p:cNvPr id="331" name="Shape 331"/>
          <p:cNvSpPr/>
          <p:nvPr/>
        </p:nvSpPr>
        <p:spPr>
          <a:xfrm>
            <a:off x="742050" y="72667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Windows</a:t>
            </a:r>
            <a:endParaRPr sz="700"/>
          </a:p>
        </p:txBody>
      </p:sp>
      <p:sp>
        <p:nvSpPr>
          <p:cNvPr id="327" name="Shape 327"/>
          <p:cNvSpPr/>
          <p:nvPr/>
        </p:nvSpPr>
        <p:spPr>
          <a:xfrm>
            <a:off x="3794200" y="631138"/>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Ubuntu</a:t>
            </a:r>
            <a:endParaRPr sz="700"/>
          </a:p>
        </p:txBody>
      </p:sp>
      <p:sp>
        <p:nvSpPr>
          <p:cNvPr id="329" name="Shape 329"/>
          <p:cNvSpPr/>
          <p:nvPr/>
        </p:nvSpPr>
        <p:spPr>
          <a:xfrm>
            <a:off x="4985275" y="6824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Windows</a:t>
            </a:r>
            <a:endParaRPr sz="700"/>
          </a:p>
        </p:txBody>
      </p:sp>
      <p:sp>
        <p:nvSpPr>
          <p:cNvPr id="325" name="Shape 325"/>
          <p:cNvSpPr/>
          <p:nvPr/>
        </p:nvSpPr>
        <p:spPr>
          <a:xfrm>
            <a:off x="3747100" y="44639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Windows</a:t>
            </a:r>
            <a:endParaRPr sz="700"/>
          </a:p>
        </p:txBody>
      </p:sp>
      <p:sp>
        <p:nvSpPr>
          <p:cNvPr id="323" name="Shape 323"/>
          <p:cNvSpPr/>
          <p:nvPr/>
        </p:nvSpPr>
        <p:spPr>
          <a:xfrm>
            <a:off x="4767000" y="4233550"/>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Ubuntu</a:t>
            </a:r>
            <a:endParaRPr sz="700"/>
          </a:p>
        </p:txBody>
      </p:sp>
      <p:sp>
        <p:nvSpPr>
          <p:cNvPr id="334" name="Shape 334"/>
          <p:cNvSpPr txBox="1"/>
          <p:nvPr/>
        </p:nvSpPr>
        <p:spPr>
          <a:xfrm>
            <a:off x="2440350" y="78425"/>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Dimensioni Linguaggi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Shape 339"/>
          <p:cNvPicPr preferRelativeResize="0"/>
          <p:nvPr/>
        </p:nvPicPr>
        <p:blipFill>
          <a:blip r:embed="rId3">
            <a:alphaModFix/>
          </a:blip>
          <a:stretch>
            <a:fillRect/>
          </a:stretch>
        </p:blipFill>
        <p:spPr>
          <a:xfrm>
            <a:off x="0" y="0"/>
            <a:ext cx="9143998" cy="5143498"/>
          </a:xfrm>
          <a:prstGeom prst="rect">
            <a:avLst/>
          </a:prstGeom>
          <a:noFill/>
          <a:ln>
            <a:noFill/>
          </a:ln>
        </p:spPr>
      </p:pic>
      <p:cxnSp>
        <p:nvCxnSpPr>
          <p:cNvPr id="340" name="Shape 340"/>
          <p:cNvCxnSpPr>
            <a:endCxn id="341" idx="1"/>
          </p:cNvCxnSpPr>
          <p:nvPr/>
        </p:nvCxnSpPr>
        <p:spPr>
          <a:xfrm>
            <a:off x="3018250" y="2665250"/>
            <a:ext cx="1142400" cy="1395600"/>
          </a:xfrm>
          <a:prstGeom prst="straightConnector1">
            <a:avLst/>
          </a:prstGeom>
          <a:noFill/>
          <a:ln w="9525" cap="flat" cmpd="sng">
            <a:solidFill>
              <a:schemeClr val="dk2"/>
            </a:solidFill>
            <a:prstDash val="solid"/>
            <a:round/>
            <a:headEnd type="none" w="med" len="med"/>
            <a:tailEnd type="triangle" w="med" len="med"/>
          </a:ln>
        </p:spPr>
      </p:cxnSp>
      <p:cxnSp>
        <p:nvCxnSpPr>
          <p:cNvPr id="342" name="Shape 342"/>
          <p:cNvCxnSpPr>
            <a:endCxn id="343" idx="0"/>
          </p:cNvCxnSpPr>
          <p:nvPr/>
        </p:nvCxnSpPr>
        <p:spPr>
          <a:xfrm flipH="1">
            <a:off x="7076450" y="1124450"/>
            <a:ext cx="407700" cy="1080000"/>
          </a:xfrm>
          <a:prstGeom prst="straightConnector1">
            <a:avLst/>
          </a:prstGeom>
          <a:noFill/>
          <a:ln w="9525" cap="flat" cmpd="sng">
            <a:solidFill>
              <a:schemeClr val="dk2"/>
            </a:solidFill>
            <a:prstDash val="solid"/>
            <a:round/>
            <a:headEnd type="none" w="med" len="med"/>
            <a:tailEnd type="triangle" w="med" len="med"/>
          </a:ln>
        </p:spPr>
      </p:cxnSp>
      <p:cxnSp>
        <p:nvCxnSpPr>
          <p:cNvPr id="344" name="Shape 344"/>
          <p:cNvCxnSpPr>
            <a:endCxn id="345" idx="2"/>
          </p:cNvCxnSpPr>
          <p:nvPr/>
        </p:nvCxnSpPr>
        <p:spPr>
          <a:xfrm rot="10800000">
            <a:off x="1212075" y="1281475"/>
            <a:ext cx="1076100" cy="1427400"/>
          </a:xfrm>
          <a:prstGeom prst="straightConnector1">
            <a:avLst/>
          </a:prstGeom>
          <a:noFill/>
          <a:ln w="9525" cap="flat" cmpd="sng">
            <a:solidFill>
              <a:schemeClr val="dk2"/>
            </a:solidFill>
            <a:prstDash val="solid"/>
            <a:round/>
            <a:headEnd type="none" w="med" len="med"/>
            <a:tailEnd type="triangle" w="med" len="med"/>
          </a:ln>
        </p:spPr>
      </p:cxnSp>
      <p:sp>
        <p:nvSpPr>
          <p:cNvPr id="345" name="Shape 345"/>
          <p:cNvSpPr/>
          <p:nvPr/>
        </p:nvSpPr>
        <p:spPr>
          <a:xfrm>
            <a:off x="912975" y="82067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a:t>
            </a:r>
            <a:endParaRPr sz="700"/>
          </a:p>
        </p:txBody>
      </p:sp>
      <p:sp>
        <p:nvSpPr>
          <p:cNvPr id="343" name="Shape 343"/>
          <p:cNvSpPr/>
          <p:nvPr/>
        </p:nvSpPr>
        <p:spPr>
          <a:xfrm>
            <a:off x="6777350" y="2204450"/>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a:t>
            </a:r>
            <a:endParaRPr sz="700"/>
          </a:p>
        </p:txBody>
      </p:sp>
      <p:sp>
        <p:nvSpPr>
          <p:cNvPr id="341" name="Shape 341"/>
          <p:cNvSpPr/>
          <p:nvPr/>
        </p:nvSpPr>
        <p:spPr>
          <a:xfrm>
            <a:off x="4160650" y="38304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a:t>
            </a:r>
            <a:endParaRPr sz="700"/>
          </a:p>
        </p:txBody>
      </p:sp>
      <p:sp>
        <p:nvSpPr>
          <p:cNvPr id="346" name="Shape 346"/>
          <p:cNvSpPr txBox="1"/>
          <p:nvPr/>
        </p:nvSpPr>
        <p:spPr>
          <a:xfrm>
            <a:off x="2440350" y="78425"/>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Dimensioni Medio Linguaggi</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Shape 351"/>
          <p:cNvPicPr preferRelativeResize="0"/>
          <p:nvPr/>
        </p:nvPicPr>
        <p:blipFill>
          <a:blip r:embed="rId3">
            <a:alphaModFix/>
          </a:blip>
          <a:stretch>
            <a:fillRect/>
          </a:stretch>
        </p:blipFill>
        <p:spPr>
          <a:xfrm>
            <a:off x="0" y="0"/>
            <a:ext cx="9144003" cy="5143500"/>
          </a:xfrm>
          <a:prstGeom prst="rect">
            <a:avLst/>
          </a:prstGeom>
          <a:noFill/>
          <a:ln>
            <a:noFill/>
          </a:ln>
        </p:spPr>
      </p:pic>
      <p:cxnSp>
        <p:nvCxnSpPr>
          <p:cNvPr id="352" name="Shape 352"/>
          <p:cNvCxnSpPr>
            <a:endCxn id="353" idx="1"/>
          </p:cNvCxnSpPr>
          <p:nvPr/>
        </p:nvCxnSpPr>
        <p:spPr>
          <a:xfrm>
            <a:off x="5215450" y="3326650"/>
            <a:ext cx="1048200" cy="906900"/>
          </a:xfrm>
          <a:prstGeom prst="straightConnector1">
            <a:avLst/>
          </a:prstGeom>
          <a:noFill/>
          <a:ln w="9525" cap="flat" cmpd="sng">
            <a:solidFill>
              <a:schemeClr val="dk2"/>
            </a:solidFill>
            <a:prstDash val="solid"/>
            <a:round/>
            <a:headEnd type="none" w="med" len="med"/>
            <a:tailEnd type="triangle" w="med" len="med"/>
          </a:ln>
        </p:spPr>
      </p:cxnSp>
      <p:cxnSp>
        <p:nvCxnSpPr>
          <p:cNvPr id="354" name="Shape 354"/>
          <p:cNvCxnSpPr>
            <a:endCxn id="355" idx="1"/>
          </p:cNvCxnSpPr>
          <p:nvPr/>
        </p:nvCxnSpPr>
        <p:spPr>
          <a:xfrm>
            <a:off x="4307000" y="3705575"/>
            <a:ext cx="908400" cy="956100"/>
          </a:xfrm>
          <a:prstGeom prst="straightConnector1">
            <a:avLst/>
          </a:prstGeom>
          <a:noFill/>
          <a:ln w="9525" cap="flat" cmpd="sng">
            <a:solidFill>
              <a:schemeClr val="dk2"/>
            </a:solidFill>
            <a:prstDash val="solid"/>
            <a:round/>
            <a:headEnd type="none" w="med" len="med"/>
            <a:tailEnd type="triangle" w="med" len="med"/>
          </a:ln>
        </p:spPr>
      </p:cxnSp>
      <p:cxnSp>
        <p:nvCxnSpPr>
          <p:cNvPr id="356" name="Shape 356"/>
          <p:cNvCxnSpPr>
            <a:endCxn id="357" idx="2"/>
          </p:cNvCxnSpPr>
          <p:nvPr/>
        </p:nvCxnSpPr>
        <p:spPr>
          <a:xfrm rot="10800000">
            <a:off x="4543250" y="1836988"/>
            <a:ext cx="691800" cy="633600"/>
          </a:xfrm>
          <a:prstGeom prst="straightConnector1">
            <a:avLst/>
          </a:prstGeom>
          <a:noFill/>
          <a:ln w="9525" cap="flat" cmpd="sng">
            <a:solidFill>
              <a:schemeClr val="dk2"/>
            </a:solidFill>
            <a:prstDash val="solid"/>
            <a:round/>
            <a:headEnd type="none" w="med" len="med"/>
            <a:tailEnd type="triangle" w="med" len="med"/>
          </a:ln>
        </p:spPr>
      </p:cxnSp>
      <p:cxnSp>
        <p:nvCxnSpPr>
          <p:cNvPr id="358" name="Shape 358"/>
          <p:cNvCxnSpPr>
            <a:endCxn id="359" idx="2"/>
          </p:cNvCxnSpPr>
          <p:nvPr/>
        </p:nvCxnSpPr>
        <p:spPr>
          <a:xfrm rot="10800000">
            <a:off x="5284375" y="1143225"/>
            <a:ext cx="349200" cy="484200"/>
          </a:xfrm>
          <a:prstGeom prst="straightConnector1">
            <a:avLst/>
          </a:prstGeom>
          <a:noFill/>
          <a:ln w="9525" cap="flat" cmpd="sng">
            <a:solidFill>
              <a:schemeClr val="dk2"/>
            </a:solidFill>
            <a:prstDash val="solid"/>
            <a:round/>
            <a:headEnd type="none" w="med" len="med"/>
            <a:tailEnd type="triangle" w="med" len="med"/>
          </a:ln>
        </p:spPr>
      </p:cxnSp>
      <p:cxnSp>
        <p:nvCxnSpPr>
          <p:cNvPr id="360" name="Shape 360"/>
          <p:cNvCxnSpPr>
            <a:endCxn id="361" idx="2"/>
          </p:cNvCxnSpPr>
          <p:nvPr/>
        </p:nvCxnSpPr>
        <p:spPr>
          <a:xfrm rot="10800000">
            <a:off x="1683600" y="1710825"/>
            <a:ext cx="1284900" cy="1952400"/>
          </a:xfrm>
          <a:prstGeom prst="straightConnector1">
            <a:avLst/>
          </a:prstGeom>
          <a:noFill/>
          <a:ln w="9525" cap="flat" cmpd="sng">
            <a:solidFill>
              <a:schemeClr val="dk2"/>
            </a:solidFill>
            <a:prstDash val="solid"/>
            <a:round/>
            <a:headEnd type="none" w="med" len="med"/>
            <a:tailEnd type="triangle" w="med" len="med"/>
          </a:ln>
        </p:spPr>
      </p:cxnSp>
      <p:cxnSp>
        <p:nvCxnSpPr>
          <p:cNvPr id="362" name="Shape 362"/>
          <p:cNvCxnSpPr>
            <a:endCxn id="363" idx="2"/>
          </p:cNvCxnSpPr>
          <p:nvPr/>
        </p:nvCxnSpPr>
        <p:spPr>
          <a:xfrm rot="10800000">
            <a:off x="2957525" y="1604025"/>
            <a:ext cx="844500" cy="1665600"/>
          </a:xfrm>
          <a:prstGeom prst="straightConnector1">
            <a:avLst/>
          </a:prstGeom>
          <a:noFill/>
          <a:ln w="9525" cap="flat" cmpd="sng">
            <a:solidFill>
              <a:schemeClr val="dk2"/>
            </a:solidFill>
            <a:prstDash val="solid"/>
            <a:round/>
            <a:headEnd type="none" w="med" len="med"/>
            <a:tailEnd type="triangle" w="med" len="med"/>
          </a:ln>
        </p:spPr>
      </p:cxnSp>
      <p:sp>
        <p:nvSpPr>
          <p:cNvPr id="363" name="Shape 363"/>
          <p:cNvSpPr/>
          <p:nvPr/>
        </p:nvSpPr>
        <p:spPr>
          <a:xfrm>
            <a:off x="2658425" y="1143225"/>
            <a:ext cx="598200" cy="4608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Ubuntu</a:t>
            </a:r>
            <a:endParaRPr sz="700"/>
          </a:p>
        </p:txBody>
      </p:sp>
      <p:sp>
        <p:nvSpPr>
          <p:cNvPr id="361" name="Shape 361"/>
          <p:cNvSpPr/>
          <p:nvPr/>
        </p:nvSpPr>
        <p:spPr>
          <a:xfrm>
            <a:off x="1384500" y="125002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Windows</a:t>
            </a:r>
            <a:endParaRPr sz="700"/>
          </a:p>
        </p:txBody>
      </p:sp>
      <p:sp>
        <p:nvSpPr>
          <p:cNvPr id="357" name="Shape 357"/>
          <p:cNvSpPr/>
          <p:nvPr/>
        </p:nvSpPr>
        <p:spPr>
          <a:xfrm>
            <a:off x="4244150" y="1376188"/>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Ubuntu</a:t>
            </a:r>
            <a:endParaRPr sz="700"/>
          </a:p>
        </p:txBody>
      </p:sp>
      <p:sp>
        <p:nvSpPr>
          <p:cNvPr id="359" name="Shape 359"/>
          <p:cNvSpPr/>
          <p:nvPr/>
        </p:nvSpPr>
        <p:spPr>
          <a:xfrm>
            <a:off x="4985275" y="6824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Windows</a:t>
            </a:r>
            <a:endParaRPr sz="700"/>
          </a:p>
        </p:txBody>
      </p:sp>
      <p:sp>
        <p:nvSpPr>
          <p:cNvPr id="355" name="Shape 355"/>
          <p:cNvSpPr/>
          <p:nvPr/>
        </p:nvSpPr>
        <p:spPr>
          <a:xfrm>
            <a:off x="5215400" y="4431275"/>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Windows</a:t>
            </a:r>
            <a:endParaRPr sz="700"/>
          </a:p>
        </p:txBody>
      </p:sp>
      <p:sp>
        <p:nvSpPr>
          <p:cNvPr id="353" name="Shape 353"/>
          <p:cNvSpPr/>
          <p:nvPr/>
        </p:nvSpPr>
        <p:spPr>
          <a:xfrm>
            <a:off x="6263650" y="4003150"/>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Ubuntu</a:t>
            </a:r>
            <a:endParaRPr sz="700"/>
          </a:p>
        </p:txBody>
      </p:sp>
      <p:sp>
        <p:nvSpPr>
          <p:cNvPr id="364" name="Shape 364"/>
          <p:cNvSpPr txBox="1"/>
          <p:nvPr/>
        </p:nvSpPr>
        <p:spPr>
          <a:xfrm>
            <a:off x="2440350" y="78425"/>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Non Zero Linguaggi</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MATLAB Solver</a:t>
            </a:r>
            <a:endParaRPr/>
          </a:p>
        </p:txBody>
      </p:sp>
      <p:sp>
        <p:nvSpPr>
          <p:cNvPr id="83" name="Shape 83"/>
          <p:cNvSpPr txBox="1">
            <a:spLocks noGrp="1"/>
          </p:cNvSpPr>
          <p:nvPr>
            <p:ph type="body" idx="4294967295"/>
          </p:nvPr>
        </p:nvSpPr>
        <p:spPr>
          <a:xfrm>
            <a:off x="311700" y="1000075"/>
            <a:ext cx="8520600" cy="875400"/>
          </a:xfrm>
          <a:prstGeom prst="rect">
            <a:avLst/>
          </a:prstGeom>
        </p:spPr>
        <p:txBody>
          <a:bodyPr spcFirstLastPara="1" wrap="square" lIns="91425" tIns="91425" rIns="91425" bIns="91425" anchor="t" anchorCtr="0">
            <a:noAutofit/>
          </a:bodyPr>
          <a:lstStyle/>
          <a:p>
            <a:pPr marL="0" lvl="0" indent="0" algn="just">
              <a:spcBef>
                <a:spcPts val="0"/>
              </a:spcBef>
              <a:spcAft>
                <a:spcPts val="1600"/>
              </a:spcAft>
              <a:buNone/>
            </a:pPr>
            <a:r>
              <a:rPr lang="it" sz="1400">
                <a:solidFill>
                  <a:srgbClr val="000000"/>
                </a:solidFill>
              </a:rPr>
              <a:t>La versatilità della funzione mldivide per la risoluzione di sistemi lineari risiede nella sua abilità di sfruttare le simmetrie per poi utilizzare il risolutore appropriato, allo scopo di minimizzare il tempo di calcolo.</a:t>
            </a:r>
            <a:endParaRPr sz="1400">
              <a:solidFill>
                <a:srgbClr val="000000"/>
              </a:solidFill>
            </a:endParaRPr>
          </a:p>
        </p:txBody>
      </p:sp>
      <p:pic>
        <p:nvPicPr>
          <p:cNvPr id="84" name="Shape 84"/>
          <p:cNvPicPr preferRelativeResize="0"/>
          <p:nvPr/>
        </p:nvPicPr>
        <p:blipFill>
          <a:blip r:embed="rId3">
            <a:alphaModFix/>
          </a:blip>
          <a:stretch>
            <a:fillRect/>
          </a:stretch>
        </p:blipFill>
        <p:spPr>
          <a:xfrm>
            <a:off x="152400" y="2029975"/>
            <a:ext cx="8839199" cy="2607034"/>
          </a:xfrm>
          <a:prstGeom prst="rect">
            <a:avLst/>
          </a:prstGeom>
          <a:noFill/>
          <a:ln>
            <a:noFill/>
          </a:ln>
        </p:spPr>
      </p:pic>
      <p:sp>
        <p:nvSpPr>
          <p:cNvPr id="85" name="Shape 85"/>
          <p:cNvSpPr txBox="1"/>
          <p:nvPr/>
        </p:nvSpPr>
        <p:spPr>
          <a:xfrm>
            <a:off x="98250" y="4701775"/>
            <a:ext cx="4248900" cy="3417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it" sz="1200" u="sng">
                <a:latin typeface="Trebuchet MS"/>
                <a:ea typeface="Trebuchet MS"/>
                <a:cs typeface="Trebuchet MS"/>
                <a:sym typeface="Trebuchet MS"/>
                <a:hlinkClick r:id="rId4"/>
              </a:rPr>
              <a:t>https://it.mathworks.com/help/matlab/ref/mldivide.html</a:t>
            </a:r>
            <a:endParaRPr sz="12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Shape 369"/>
          <p:cNvPicPr preferRelativeResize="0"/>
          <p:nvPr/>
        </p:nvPicPr>
        <p:blipFill>
          <a:blip r:embed="rId3">
            <a:alphaModFix/>
          </a:blip>
          <a:stretch>
            <a:fillRect/>
          </a:stretch>
        </p:blipFill>
        <p:spPr>
          <a:xfrm>
            <a:off x="0" y="-1"/>
            <a:ext cx="9144000" cy="5143499"/>
          </a:xfrm>
          <a:prstGeom prst="rect">
            <a:avLst/>
          </a:prstGeom>
          <a:noFill/>
          <a:ln>
            <a:noFill/>
          </a:ln>
        </p:spPr>
      </p:pic>
      <p:cxnSp>
        <p:nvCxnSpPr>
          <p:cNvPr id="370" name="Shape 370"/>
          <p:cNvCxnSpPr>
            <a:endCxn id="371" idx="1"/>
          </p:cNvCxnSpPr>
          <p:nvPr/>
        </p:nvCxnSpPr>
        <p:spPr>
          <a:xfrm>
            <a:off x="5222050" y="3208975"/>
            <a:ext cx="1069200" cy="1113300"/>
          </a:xfrm>
          <a:prstGeom prst="straightConnector1">
            <a:avLst/>
          </a:prstGeom>
          <a:noFill/>
          <a:ln w="9525" cap="flat" cmpd="sng">
            <a:solidFill>
              <a:schemeClr val="dk2"/>
            </a:solidFill>
            <a:prstDash val="solid"/>
            <a:round/>
            <a:headEnd type="none" w="med" len="med"/>
            <a:tailEnd type="triangle" w="med" len="med"/>
          </a:ln>
        </p:spPr>
      </p:cxnSp>
      <p:cxnSp>
        <p:nvCxnSpPr>
          <p:cNvPr id="372" name="Shape 372"/>
          <p:cNvCxnSpPr>
            <a:endCxn id="373" idx="3"/>
          </p:cNvCxnSpPr>
          <p:nvPr/>
        </p:nvCxnSpPr>
        <p:spPr>
          <a:xfrm flipH="1">
            <a:off x="4780925" y="1182925"/>
            <a:ext cx="879000" cy="402300"/>
          </a:xfrm>
          <a:prstGeom prst="straightConnector1">
            <a:avLst/>
          </a:prstGeom>
          <a:noFill/>
          <a:ln w="9525" cap="flat" cmpd="sng">
            <a:solidFill>
              <a:schemeClr val="dk2"/>
            </a:solidFill>
            <a:prstDash val="solid"/>
            <a:round/>
            <a:headEnd type="none" w="med" len="med"/>
            <a:tailEnd type="triangle" w="med" len="med"/>
          </a:ln>
        </p:spPr>
      </p:cxnSp>
      <p:cxnSp>
        <p:nvCxnSpPr>
          <p:cNvPr id="374" name="Shape 374"/>
          <p:cNvCxnSpPr>
            <a:endCxn id="375" idx="2"/>
          </p:cNvCxnSpPr>
          <p:nvPr/>
        </p:nvCxnSpPr>
        <p:spPr>
          <a:xfrm rot="10800000">
            <a:off x="1695700" y="1894850"/>
            <a:ext cx="1076100" cy="1427400"/>
          </a:xfrm>
          <a:prstGeom prst="straightConnector1">
            <a:avLst/>
          </a:prstGeom>
          <a:noFill/>
          <a:ln w="9525" cap="flat" cmpd="sng">
            <a:solidFill>
              <a:schemeClr val="dk2"/>
            </a:solidFill>
            <a:prstDash val="solid"/>
            <a:round/>
            <a:headEnd type="none" w="med" len="med"/>
            <a:tailEnd type="triangle" w="med" len="med"/>
          </a:ln>
        </p:spPr>
      </p:cxnSp>
      <p:sp>
        <p:nvSpPr>
          <p:cNvPr id="375" name="Shape 375"/>
          <p:cNvSpPr/>
          <p:nvPr/>
        </p:nvSpPr>
        <p:spPr>
          <a:xfrm>
            <a:off x="1396600" y="1434050"/>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Time </a:t>
            </a:r>
            <a:endParaRPr sz="700"/>
          </a:p>
        </p:txBody>
      </p:sp>
      <p:sp>
        <p:nvSpPr>
          <p:cNvPr id="373" name="Shape 373"/>
          <p:cNvSpPr/>
          <p:nvPr/>
        </p:nvSpPr>
        <p:spPr>
          <a:xfrm>
            <a:off x="4182725" y="13548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Time </a:t>
            </a:r>
            <a:endParaRPr sz="700"/>
          </a:p>
        </p:txBody>
      </p:sp>
      <p:sp>
        <p:nvSpPr>
          <p:cNvPr id="371" name="Shape 371"/>
          <p:cNvSpPr/>
          <p:nvPr/>
        </p:nvSpPr>
        <p:spPr>
          <a:xfrm>
            <a:off x="6291250" y="4091875"/>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Time </a:t>
            </a:r>
            <a:endParaRPr sz="700"/>
          </a:p>
        </p:txBody>
      </p:sp>
      <p:sp>
        <p:nvSpPr>
          <p:cNvPr id="376" name="Shape 376"/>
          <p:cNvSpPr txBox="1"/>
          <p:nvPr/>
        </p:nvSpPr>
        <p:spPr>
          <a:xfrm>
            <a:off x="2440350" y="78425"/>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Non Zero Medio Linguaggi</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pic>
        <p:nvPicPr>
          <p:cNvPr id="381" name="Shape 381"/>
          <p:cNvPicPr preferRelativeResize="0"/>
          <p:nvPr/>
        </p:nvPicPr>
        <p:blipFill>
          <a:blip r:embed="rId3">
            <a:alphaModFix/>
          </a:blip>
          <a:stretch>
            <a:fillRect/>
          </a:stretch>
        </p:blipFill>
        <p:spPr>
          <a:xfrm>
            <a:off x="0" y="0"/>
            <a:ext cx="9143998" cy="5143499"/>
          </a:xfrm>
          <a:prstGeom prst="rect">
            <a:avLst/>
          </a:prstGeom>
          <a:noFill/>
          <a:ln>
            <a:noFill/>
          </a:ln>
        </p:spPr>
      </p:pic>
      <p:sp>
        <p:nvSpPr>
          <p:cNvPr id="382" name="Shape 382"/>
          <p:cNvSpPr txBox="1"/>
          <p:nvPr/>
        </p:nvSpPr>
        <p:spPr>
          <a:xfrm>
            <a:off x="2305500" y="84950"/>
            <a:ext cx="45330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Dimensione Medio Sistemi Operativi</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pic>
        <p:nvPicPr>
          <p:cNvPr id="387" name="Shape 387"/>
          <p:cNvPicPr preferRelativeResize="0"/>
          <p:nvPr/>
        </p:nvPicPr>
        <p:blipFill>
          <a:blip r:embed="rId3">
            <a:alphaModFix/>
          </a:blip>
          <a:stretch>
            <a:fillRect/>
          </a:stretch>
        </p:blipFill>
        <p:spPr>
          <a:xfrm>
            <a:off x="0" y="0"/>
            <a:ext cx="9143999" cy="5143498"/>
          </a:xfrm>
          <a:prstGeom prst="rect">
            <a:avLst/>
          </a:prstGeom>
          <a:noFill/>
          <a:ln>
            <a:noFill/>
          </a:ln>
        </p:spPr>
      </p:pic>
      <p:sp>
        <p:nvSpPr>
          <p:cNvPr id="388" name="Shape 388"/>
          <p:cNvSpPr txBox="1"/>
          <p:nvPr/>
        </p:nvSpPr>
        <p:spPr>
          <a:xfrm>
            <a:off x="2440350" y="78425"/>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 Non Zero Medio Sistemi Operativi</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Shape 39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a:t>DIFFERENZA TEMPO AMBIENTI</a:t>
            </a:r>
            <a:endParaRPr/>
          </a:p>
        </p:txBody>
      </p:sp>
      <p:graphicFrame>
        <p:nvGraphicFramePr>
          <p:cNvPr id="394" name="Shape 394"/>
          <p:cNvGraphicFramePr/>
          <p:nvPr/>
        </p:nvGraphicFramePr>
        <p:xfrm>
          <a:off x="98275" y="922503"/>
          <a:ext cx="4526100" cy="3816810"/>
        </p:xfrm>
        <a:graphic>
          <a:graphicData uri="http://schemas.openxmlformats.org/drawingml/2006/table">
            <a:tbl>
              <a:tblPr>
                <a:noFill/>
                <a:tableStyleId>{6C00308F-60B4-4ADA-BDFF-F25BEB06ED75}</a:tableStyleId>
              </a:tblPr>
              <a:tblGrid>
                <a:gridCol w="782375">
                  <a:extLst>
                    <a:ext uri="{9D8B030D-6E8A-4147-A177-3AD203B41FA5}">
                      <a16:colId xmlns:a16="http://schemas.microsoft.com/office/drawing/2014/main" val="20000"/>
                    </a:ext>
                  </a:extLst>
                </a:gridCol>
                <a:gridCol w="602750">
                  <a:extLst>
                    <a:ext uri="{9D8B030D-6E8A-4147-A177-3AD203B41FA5}">
                      <a16:colId xmlns:a16="http://schemas.microsoft.com/office/drawing/2014/main" val="20001"/>
                    </a:ext>
                  </a:extLst>
                </a:gridCol>
                <a:gridCol w="602750">
                  <a:extLst>
                    <a:ext uri="{9D8B030D-6E8A-4147-A177-3AD203B41FA5}">
                      <a16:colId xmlns:a16="http://schemas.microsoft.com/office/drawing/2014/main" val="20002"/>
                    </a:ext>
                  </a:extLst>
                </a:gridCol>
                <a:gridCol w="602750">
                  <a:extLst>
                    <a:ext uri="{9D8B030D-6E8A-4147-A177-3AD203B41FA5}">
                      <a16:colId xmlns:a16="http://schemas.microsoft.com/office/drawing/2014/main" val="20003"/>
                    </a:ext>
                  </a:extLst>
                </a:gridCol>
                <a:gridCol w="591475">
                  <a:extLst>
                    <a:ext uri="{9D8B030D-6E8A-4147-A177-3AD203B41FA5}">
                      <a16:colId xmlns:a16="http://schemas.microsoft.com/office/drawing/2014/main" val="20004"/>
                    </a:ext>
                  </a:extLst>
                </a:gridCol>
                <a:gridCol w="618475">
                  <a:extLst>
                    <a:ext uri="{9D8B030D-6E8A-4147-A177-3AD203B41FA5}">
                      <a16:colId xmlns:a16="http://schemas.microsoft.com/office/drawing/2014/main" val="20005"/>
                    </a:ext>
                  </a:extLst>
                </a:gridCol>
                <a:gridCol w="725525">
                  <a:extLst>
                    <a:ext uri="{9D8B030D-6E8A-4147-A177-3AD203B41FA5}">
                      <a16:colId xmlns:a16="http://schemas.microsoft.com/office/drawing/2014/main" val="20006"/>
                    </a:ext>
                  </a:extLst>
                </a:gridCol>
              </a:tblGrid>
              <a:tr h="294075">
                <a:tc>
                  <a:txBody>
                    <a:bodyPr/>
                    <a:lstStyle/>
                    <a:p>
                      <a:pPr marL="0" lvl="0" indent="0" algn="ctr" rtl="0">
                        <a:spcBef>
                          <a:spcPts val="0"/>
                        </a:spcBef>
                        <a:spcAft>
                          <a:spcPts val="0"/>
                        </a:spcAft>
                        <a:buNone/>
                      </a:pPr>
                      <a:r>
                        <a:rPr lang="it" sz="700">
                          <a:solidFill>
                            <a:srgbClr val="FF0000"/>
                          </a:solidFill>
                        </a:rPr>
                        <a:t>Tempo</a:t>
                      </a:r>
                      <a:endParaRPr sz="700">
                        <a:solidFill>
                          <a:srgbClr val="FF0000"/>
                        </a:solidFill>
                      </a:endParaRPr>
                    </a:p>
                  </a:txBody>
                  <a:tcPr marL="91425" marR="91425" marT="91425" marB="91425">
                    <a:lnR w="6350" cap="flat" cmpd="sng">
                      <a:solidFill>
                        <a:srgbClr val="000000"/>
                      </a:solidFill>
                      <a:prstDash val="solid"/>
                      <a:round/>
                      <a:headEnd type="none" w="sm" len="sm"/>
                      <a:tailEnd type="none" w="sm" len="sm"/>
                    </a:lnR>
                  </a:tcPr>
                </a:tc>
                <a:tc gridSpan="6">
                  <a:txBody>
                    <a:bodyPr/>
                    <a:lstStyle/>
                    <a:p>
                      <a:pPr marL="0" lvl="0" indent="0" algn="ctr" rtl="0">
                        <a:lnSpc>
                          <a:spcPct val="115000"/>
                        </a:lnSpc>
                        <a:spcBef>
                          <a:spcPts val="0"/>
                        </a:spcBef>
                        <a:spcAft>
                          <a:spcPts val="0"/>
                        </a:spcAft>
                        <a:buNone/>
                      </a:pPr>
                      <a:r>
                        <a:rPr lang="it" sz="700"/>
                        <a:t>Windows</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294075">
                <a:tc>
                  <a:txBody>
                    <a:bodyPr/>
                    <a:lstStyle/>
                    <a:p>
                      <a:pPr marL="0" lvl="0" indent="0" rtl="0">
                        <a:spcBef>
                          <a:spcPts val="0"/>
                        </a:spcBef>
                        <a:spcAft>
                          <a:spcPts val="0"/>
                        </a:spcAft>
                        <a:buNone/>
                      </a:pPr>
                      <a:r>
                        <a:rPr lang="it" sz="700"/>
                        <a:t>Matrice</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4075">
                <a:tc>
                  <a:txBody>
                    <a:bodyPr/>
                    <a:lstStyle/>
                    <a:p>
                      <a:pPr marL="0" lvl="0" indent="0" rtl="0">
                        <a:spcBef>
                          <a:spcPts val="0"/>
                        </a:spcBef>
                        <a:spcAft>
                          <a:spcPts val="0"/>
                        </a:spcAft>
                        <a:buNone/>
                      </a:pPr>
                      <a:r>
                        <a:rPr lang="it" sz="700"/>
                        <a:t>ex15</a:t>
                      </a:r>
                      <a:endParaRPr sz="700"/>
                    </a:p>
                  </a:txBody>
                  <a:tcPr marL="91425" marR="91425" marT="91425" marB="91425"/>
                </a:tc>
                <a:tc>
                  <a:txBody>
                    <a:bodyPr/>
                    <a:lstStyle/>
                    <a:p>
                      <a:pPr marL="0" lvl="0" indent="0" algn="ctr" rtl="0">
                        <a:spcBef>
                          <a:spcPts val="0"/>
                        </a:spcBef>
                        <a:spcAft>
                          <a:spcPts val="0"/>
                        </a:spcAft>
                        <a:buNone/>
                      </a:pPr>
                      <a:r>
                        <a:rPr lang="it" sz="700"/>
                        <a:t>6867</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98.671</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0.01</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0.02</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0.048</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317300">
                <a:tc>
                  <a:txBody>
                    <a:bodyPr/>
                    <a:lstStyle/>
                    <a:p>
                      <a:pPr marL="0" lvl="0" indent="0" rtl="0">
                        <a:spcBef>
                          <a:spcPts val="0"/>
                        </a:spcBef>
                        <a:spcAft>
                          <a:spcPts val="0"/>
                        </a:spcAft>
                        <a:buNone/>
                      </a:pPr>
                      <a:r>
                        <a:rPr lang="it" sz="700"/>
                        <a:t>graham1</a:t>
                      </a:r>
                      <a:endParaRPr sz="700"/>
                    </a:p>
                  </a:txBody>
                  <a:tcPr marL="91425" marR="91425" marT="91425" marB="91425"/>
                </a:tc>
                <a:tc>
                  <a:txBody>
                    <a:bodyPr/>
                    <a:lstStyle/>
                    <a:p>
                      <a:pPr marL="0" lvl="0" indent="0" algn="ctr" rtl="0">
                        <a:spcBef>
                          <a:spcPts val="0"/>
                        </a:spcBef>
                        <a:spcAft>
                          <a:spcPts val="0"/>
                        </a:spcAft>
                        <a:buNone/>
                      </a:pPr>
                      <a:r>
                        <a:rPr lang="it" sz="700"/>
                        <a:t>9035</a:t>
                      </a:r>
                      <a:endParaRPr sz="700"/>
                    </a:p>
                  </a:txBody>
                  <a:tcPr marL="91425" marR="91425" marT="91425" marB="91425"/>
                </a:tc>
                <a:tc>
                  <a:txBody>
                    <a:bodyPr/>
                    <a:lstStyle/>
                    <a:p>
                      <a:pPr marL="0" lvl="0" indent="0" algn="ctr" rtl="0">
                        <a:spcBef>
                          <a:spcPts val="0"/>
                        </a:spcBef>
                        <a:spcAft>
                          <a:spcPts val="0"/>
                        </a:spcAft>
                        <a:buNone/>
                      </a:pPr>
                      <a:r>
                        <a:rPr lang="it" sz="700"/>
                        <a:t>335.472</a:t>
                      </a:r>
                      <a:endParaRPr sz="700"/>
                    </a:p>
                  </a:txBody>
                  <a:tcPr marL="91425" marR="91425" marT="91425" marB="91425"/>
                </a:tc>
                <a:tc>
                  <a:txBody>
                    <a:bodyPr/>
                    <a:lstStyle/>
                    <a:p>
                      <a:pPr marL="0" lvl="0" indent="0" algn="ctr" rtl="0">
                        <a:spcBef>
                          <a:spcPts val="0"/>
                        </a:spcBef>
                        <a:spcAft>
                          <a:spcPts val="0"/>
                        </a:spcAft>
                        <a:buNone/>
                      </a:pPr>
                      <a:r>
                        <a:rPr lang="it" sz="700"/>
                        <a:t>0.3</a:t>
                      </a:r>
                      <a:endParaRPr sz="700"/>
                    </a:p>
                  </a:txBody>
                  <a:tcPr marL="91425" marR="91425" marT="91425" marB="91425"/>
                </a:tc>
                <a:tc>
                  <a:txBody>
                    <a:bodyPr/>
                    <a:lstStyle/>
                    <a:p>
                      <a:pPr marL="0" lvl="0" indent="0" algn="ctr" rtl="0">
                        <a:spcBef>
                          <a:spcPts val="0"/>
                        </a:spcBef>
                        <a:spcAft>
                          <a:spcPts val="0"/>
                        </a:spcAft>
                        <a:buNone/>
                      </a:pPr>
                      <a:r>
                        <a:rPr lang="it" sz="700"/>
                        <a:t>1.91</a:t>
                      </a:r>
                      <a:endParaRPr sz="700"/>
                    </a:p>
                  </a:txBody>
                  <a:tcPr marL="91425" marR="91425" marT="91425" marB="91425"/>
                </a:tc>
                <a:tc>
                  <a:txBody>
                    <a:bodyPr/>
                    <a:lstStyle/>
                    <a:p>
                      <a:pPr marL="0" lvl="0" indent="0" algn="ctr" rtl="0">
                        <a:spcBef>
                          <a:spcPts val="0"/>
                        </a:spcBef>
                        <a:spcAft>
                          <a:spcPts val="0"/>
                        </a:spcAft>
                        <a:buNone/>
                      </a:pPr>
                      <a:r>
                        <a:rPr lang="it" sz="700"/>
                        <a:t>0.42</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3"/>
                  </a:ext>
                </a:extLst>
              </a:tr>
              <a:tr h="317300">
                <a:tc>
                  <a:txBody>
                    <a:bodyPr/>
                    <a:lstStyle/>
                    <a:p>
                      <a:pPr marL="0" lvl="0" indent="0" rtl="0">
                        <a:spcBef>
                          <a:spcPts val="0"/>
                        </a:spcBef>
                        <a:spcAft>
                          <a:spcPts val="0"/>
                        </a:spcAft>
                        <a:buNone/>
                      </a:pPr>
                      <a:r>
                        <a:rPr lang="it" sz="700"/>
                        <a:t>ex19</a:t>
                      </a:r>
                      <a:endParaRPr sz="700"/>
                    </a:p>
                  </a:txBody>
                  <a:tcPr marL="91425" marR="91425" marT="91425" marB="91425"/>
                </a:tc>
                <a:tc>
                  <a:txBody>
                    <a:bodyPr/>
                    <a:lstStyle/>
                    <a:p>
                      <a:pPr marL="0" lvl="0" indent="0" algn="ctr" rtl="0">
                        <a:spcBef>
                          <a:spcPts val="0"/>
                        </a:spcBef>
                        <a:spcAft>
                          <a:spcPts val="0"/>
                        </a:spcAft>
                        <a:buNone/>
                      </a:pPr>
                      <a:r>
                        <a:rPr lang="it" sz="700"/>
                        <a:t>12005</a:t>
                      </a:r>
                      <a:endParaRPr sz="700"/>
                    </a:p>
                  </a:txBody>
                  <a:tcPr marL="91425" marR="91425" marT="91425" marB="91425"/>
                </a:tc>
                <a:tc>
                  <a:txBody>
                    <a:bodyPr/>
                    <a:lstStyle/>
                    <a:p>
                      <a:pPr marL="0" lvl="0" indent="0" algn="ctr" rtl="0">
                        <a:spcBef>
                          <a:spcPts val="0"/>
                        </a:spcBef>
                        <a:spcAft>
                          <a:spcPts val="0"/>
                        </a:spcAft>
                        <a:buNone/>
                      </a:pPr>
                      <a:r>
                        <a:rPr lang="it" sz="700"/>
                        <a:t>259.577</a:t>
                      </a:r>
                      <a:endParaRPr sz="700"/>
                    </a:p>
                  </a:txBody>
                  <a:tcPr marL="91425" marR="91425" marT="91425" marB="91425"/>
                </a:tc>
                <a:tc>
                  <a:txBody>
                    <a:bodyPr/>
                    <a:lstStyle/>
                    <a:p>
                      <a:pPr marL="0" lvl="0" indent="0" algn="ctr" rtl="0">
                        <a:spcBef>
                          <a:spcPts val="0"/>
                        </a:spcBef>
                        <a:spcAft>
                          <a:spcPts val="0"/>
                        </a:spcAft>
                        <a:buNone/>
                      </a:pPr>
                      <a:r>
                        <a:rPr lang="it" sz="700"/>
                        <a:t>0.1</a:t>
                      </a:r>
                      <a:endParaRPr sz="700"/>
                    </a:p>
                  </a:txBody>
                  <a:tcPr marL="91425" marR="91425" marT="91425" marB="91425"/>
                </a:tc>
                <a:tc>
                  <a:txBody>
                    <a:bodyPr/>
                    <a:lstStyle/>
                    <a:p>
                      <a:pPr marL="0" lvl="0" indent="0" algn="ctr" rtl="0">
                        <a:spcBef>
                          <a:spcPts val="0"/>
                        </a:spcBef>
                        <a:spcAft>
                          <a:spcPts val="0"/>
                        </a:spcAft>
                        <a:buNone/>
                      </a:pPr>
                      <a:r>
                        <a:rPr lang="it" sz="700"/>
                        <a:t>0.25</a:t>
                      </a:r>
                      <a:endParaRPr sz="700"/>
                    </a:p>
                  </a:txBody>
                  <a:tcPr marL="91425" marR="91425" marT="91425" marB="91425"/>
                </a:tc>
                <a:tc>
                  <a:txBody>
                    <a:bodyPr/>
                    <a:lstStyle/>
                    <a:p>
                      <a:pPr marL="0" lvl="0" indent="0" algn="ctr" rtl="0">
                        <a:spcBef>
                          <a:spcPts val="0"/>
                        </a:spcBef>
                        <a:spcAft>
                          <a:spcPts val="0"/>
                        </a:spcAft>
                        <a:buNone/>
                      </a:pPr>
                      <a:r>
                        <a:rPr lang="it" sz="700"/>
                        <a:t>0.06</a:t>
                      </a:r>
                      <a:endParaRPr sz="700"/>
                    </a:p>
                  </a:txBody>
                  <a:tcPr marL="91425" marR="91425" marT="91425" marB="91425"/>
                </a:tc>
                <a:tc>
                  <a:txBody>
                    <a:bodyPr/>
                    <a:lstStyle/>
                    <a:p>
                      <a:pPr marL="0" lvl="0" indent="0" algn="ctr" rtl="0">
                        <a:spcBef>
                          <a:spcPts val="0"/>
                        </a:spcBef>
                        <a:spcAft>
                          <a:spcPts val="0"/>
                        </a:spcAft>
                        <a:buNone/>
                      </a:pPr>
                      <a:r>
                        <a:rPr lang="it" sz="700">
                          <a:solidFill>
                            <a:srgbClr val="9900FF"/>
                          </a:solidFill>
                        </a:rPr>
                        <a:t>Python</a:t>
                      </a:r>
                      <a:endParaRPr sz="700">
                        <a:solidFill>
                          <a:srgbClr val="9900FF"/>
                        </a:solidFill>
                      </a:endParaRPr>
                    </a:p>
                  </a:txBody>
                  <a:tcPr marL="91425" marR="91425" marT="91425" marB="91425"/>
                </a:tc>
                <a:extLst>
                  <a:ext uri="{0D108BD9-81ED-4DB2-BD59-A6C34878D82A}">
                    <a16:rowId xmlns:a16="http://schemas.microsoft.com/office/drawing/2014/main" val="10004"/>
                  </a:ext>
                </a:extLst>
              </a:tr>
              <a:tr h="317300">
                <a:tc>
                  <a:txBody>
                    <a:bodyPr/>
                    <a:lstStyle/>
                    <a:p>
                      <a:pPr marL="0" lvl="0" indent="0" rtl="0">
                        <a:spcBef>
                          <a:spcPts val="0"/>
                        </a:spcBef>
                        <a:spcAft>
                          <a:spcPts val="0"/>
                        </a:spcAft>
                        <a:buNone/>
                      </a:pPr>
                      <a:r>
                        <a:rPr lang="it" sz="700"/>
                        <a:t>raefsky3</a:t>
                      </a:r>
                      <a:endParaRPr sz="700"/>
                    </a:p>
                  </a:txBody>
                  <a:tcPr marL="91425" marR="91425" marT="91425" marB="91425"/>
                </a:tc>
                <a:tc>
                  <a:txBody>
                    <a:bodyPr/>
                    <a:lstStyle/>
                    <a:p>
                      <a:pPr marL="0" lvl="0" indent="0" algn="ctr" rtl="0">
                        <a:spcBef>
                          <a:spcPts val="0"/>
                        </a:spcBef>
                        <a:spcAft>
                          <a:spcPts val="0"/>
                        </a:spcAft>
                        <a:buNone/>
                      </a:pPr>
                      <a:r>
                        <a:rPr lang="it" sz="700"/>
                        <a:t>21200</a:t>
                      </a:r>
                      <a:endParaRPr sz="700"/>
                    </a:p>
                  </a:txBody>
                  <a:tcPr marL="91425" marR="91425" marT="91425" marB="91425"/>
                </a:tc>
                <a:tc>
                  <a:txBody>
                    <a:bodyPr/>
                    <a:lstStyle/>
                    <a:p>
                      <a:pPr marL="0" lvl="0" indent="0" algn="ctr" rtl="0">
                        <a:spcBef>
                          <a:spcPts val="0"/>
                        </a:spcBef>
                        <a:spcAft>
                          <a:spcPts val="0"/>
                        </a:spcAft>
                        <a:buNone/>
                      </a:pPr>
                      <a:r>
                        <a:rPr lang="it" sz="700"/>
                        <a:t>1.488.768</a:t>
                      </a:r>
                      <a:endParaRPr sz="700"/>
                    </a:p>
                  </a:txBody>
                  <a:tcPr marL="91425" marR="91425" marT="91425" marB="91425"/>
                </a:tc>
                <a:tc>
                  <a:txBody>
                    <a:bodyPr/>
                    <a:lstStyle/>
                    <a:p>
                      <a:pPr marL="0" lvl="0" indent="0" algn="ctr" rtl="0">
                        <a:spcBef>
                          <a:spcPts val="0"/>
                        </a:spcBef>
                        <a:spcAft>
                          <a:spcPts val="0"/>
                        </a:spcAft>
                        <a:buNone/>
                      </a:pPr>
                      <a:r>
                        <a:rPr lang="it" sz="700"/>
                        <a:t>0.62</a:t>
                      </a:r>
                      <a:endParaRPr sz="700"/>
                    </a:p>
                  </a:txBody>
                  <a:tcPr marL="91425" marR="91425" marT="91425" marB="91425"/>
                </a:tc>
                <a:tc>
                  <a:txBody>
                    <a:bodyPr/>
                    <a:lstStyle/>
                    <a:p>
                      <a:pPr marL="0" lvl="0" indent="0" algn="ctr" rtl="0">
                        <a:spcBef>
                          <a:spcPts val="0"/>
                        </a:spcBef>
                        <a:spcAft>
                          <a:spcPts val="0"/>
                        </a:spcAft>
                        <a:buNone/>
                      </a:pPr>
                      <a:r>
                        <a:rPr lang="it" sz="700"/>
                        <a:t>9.08</a:t>
                      </a:r>
                      <a:endParaRPr sz="700"/>
                    </a:p>
                  </a:txBody>
                  <a:tcPr marL="91425" marR="91425" marT="91425" marB="91425"/>
                </a:tc>
                <a:tc>
                  <a:txBody>
                    <a:bodyPr/>
                    <a:lstStyle/>
                    <a:p>
                      <a:pPr marL="0" lvl="0" indent="0" algn="ctr" rtl="0">
                        <a:spcBef>
                          <a:spcPts val="0"/>
                        </a:spcBef>
                        <a:spcAft>
                          <a:spcPts val="0"/>
                        </a:spcAft>
                        <a:buNone/>
                      </a:pPr>
                      <a:r>
                        <a:rPr lang="it" sz="700"/>
                        <a:t>2.67</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5"/>
                  </a:ext>
                </a:extLst>
              </a:tr>
              <a:tr h="317300">
                <a:tc>
                  <a:txBody>
                    <a:bodyPr/>
                    <a:lstStyle/>
                    <a:p>
                      <a:pPr marL="0" lvl="0" indent="0" rtl="0">
                        <a:spcBef>
                          <a:spcPts val="0"/>
                        </a:spcBef>
                        <a:spcAft>
                          <a:spcPts val="0"/>
                        </a:spcAft>
                        <a:buNone/>
                      </a:pPr>
                      <a:r>
                        <a:rPr lang="it" sz="700"/>
                        <a:t>water_tank</a:t>
                      </a:r>
                      <a:endParaRPr sz="700"/>
                    </a:p>
                  </a:txBody>
                  <a:tcPr marL="91425" marR="91425" marT="91425" marB="91425"/>
                </a:tc>
                <a:tc>
                  <a:txBody>
                    <a:bodyPr/>
                    <a:lstStyle/>
                    <a:p>
                      <a:pPr marL="0" lvl="0" indent="0" algn="ctr" rtl="0">
                        <a:spcBef>
                          <a:spcPts val="0"/>
                        </a:spcBef>
                        <a:spcAft>
                          <a:spcPts val="0"/>
                        </a:spcAft>
                        <a:buNone/>
                      </a:pPr>
                      <a:r>
                        <a:rPr lang="it" sz="700"/>
                        <a:t>60740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tc>
                <a:tc>
                  <a:txBody>
                    <a:bodyPr/>
                    <a:lstStyle/>
                    <a:p>
                      <a:pPr marL="0" lvl="0" indent="0" algn="ctr" rtl="0">
                        <a:spcBef>
                          <a:spcPts val="0"/>
                        </a:spcBef>
                        <a:spcAft>
                          <a:spcPts val="0"/>
                        </a:spcAft>
                        <a:buNone/>
                      </a:pPr>
                      <a:r>
                        <a:rPr lang="it" sz="700"/>
                        <a:t>31.02</a:t>
                      </a:r>
                      <a:endParaRPr sz="700"/>
                    </a:p>
                  </a:txBody>
                  <a:tcPr marL="91425" marR="91425" marT="91425" marB="91425"/>
                </a:tc>
                <a:tc>
                  <a:txBody>
                    <a:bodyPr/>
                    <a:lstStyle/>
                    <a:p>
                      <a:pPr marL="0" lvl="0" indent="0" algn="ctr" rtl="0">
                        <a:spcBef>
                          <a:spcPts val="0"/>
                        </a:spcBef>
                        <a:spcAft>
                          <a:spcPts val="0"/>
                        </a:spcAft>
                        <a:buNone/>
                      </a:pPr>
                      <a:r>
                        <a:rPr lang="it" sz="700"/>
                        <a:t>350.88</a:t>
                      </a:r>
                      <a:endParaRPr sz="700"/>
                    </a:p>
                  </a:txBody>
                  <a:tcPr marL="91425" marR="91425" marT="91425" marB="91425"/>
                </a:tc>
                <a:tc>
                  <a:txBody>
                    <a:bodyPr/>
                    <a:lstStyle/>
                    <a:p>
                      <a:pPr marL="0" lvl="0" indent="0" algn="ctr" rtl="0">
                        <a:spcBef>
                          <a:spcPts val="0"/>
                        </a:spcBef>
                        <a:spcAft>
                          <a:spcPts val="0"/>
                        </a:spcAft>
                        <a:buNone/>
                      </a:pPr>
                      <a:r>
                        <a:rPr lang="it" sz="700"/>
                        <a:t>42.33</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6"/>
                  </a:ext>
                </a:extLst>
              </a:tr>
              <a:tr h="317300">
                <a:tc>
                  <a:txBody>
                    <a:bodyPr/>
                    <a:lstStyle/>
                    <a:p>
                      <a:pPr marL="0" lvl="0" indent="0" rtl="0">
                        <a:spcBef>
                          <a:spcPts val="0"/>
                        </a:spcBef>
                        <a:spcAft>
                          <a:spcPts val="0"/>
                        </a:spcAft>
                        <a:buNone/>
                      </a:pPr>
                      <a:r>
                        <a:rPr lang="it" sz="700"/>
                        <a:t>cfd1</a:t>
                      </a:r>
                      <a:endParaRPr sz="700"/>
                    </a:p>
                  </a:txBody>
                  <a:tcPr marL="91425" marR="91425" marT="91425" marB="91425"/>
                </a:tc>
                <a:tc>
                  <a:txBody>
                    <a:bodyPr/>
                    <a:lstStyle/>
                    <a:p>
                      <a:pPr marL="0" lvl="0" indent="0" algn="ctr" rtl="0">
                        <a:spcBef>
                          <a:spcPts val="0"/>
                        </a:spcBef>
                        <a:spcAft>
                          <a:spcPts val="0"/>
                        </a:spcAft>
                        <a:buNone/>
                      </a:pPr>
                      <a:r>
                        <a:rPr lang="it" sz="700"/>
                        <a:t>70656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tc>
                <a:tc>
                  <a:txBody>
                    <a:bodyPr/>
                    <a:lstStyle/>
                    <a:p>
                      <a:pPr marL="0" lvl="0" indent="0" algn="ctr" rtl="0">
                        <a:spcBef>
                          <a:spcPts val="0"/>
                        </a:spcBef>
                        <a:spcAft>
                          <a:spcPts val="0"/>
                        </a:spcAft>
                        <a:buNone/>
                      </a:pPr>
                      <a:r>
                        <a:rPr lang="it" sz="700"/>
                        <a:t>2.86</a:t>
                      </a:r>
                      <a:endParaRPr sz="700"/>
                    </a:p>
                  </a:txBody>
                  <a:tcPr marL="91425" marR="91425" marT="91425" marB="91425"/>
                </a:tc>
                <a:tc>
                  <a:txBody>
                    <a:bodyPr/>
                    <a:lstStyle/>
                    <a:p>
                      <a:pPr marL="0" lvl="0" indent="0" algn="ctr" rtl="0">
                        <a:spcBef>
                          <a:spcPts val="0"/>
                        </a:spcBef>
                        <a:spcAft>
                          <a:spcPts val="0"/>
                        </a:spcAft>
                        <a:buNone/>
                      </a:pPr>
                      <a:r>
                        <a:rPr lang="it" sz="700"/>
                        <a:t>14.55</a:t>
                      </a:r>
                      <a:endParaRPr sz="700"/>
                    </a:p>
                  </a:txBody>
                  <a:tcPr marL="91425" marR="91425" marT="91425" marB="91425"/>
                </a:tc>
                <a:tc>
                  <a:txBody>
                    <a:bodyPr/>
                    <a:lstStyle/>
                    <a:p>
                      <a:pPr marL="0" lvl="0" indent="0" algn="ctr" rtl="0">
                        <a:spcBef>
                          <a:spcPts val="0"/>
                        </a:spcBef>
                        <a:spcAft>
                          <a:spcPts val="0"/>
                        </a:spcAft>
                        <a:buNone/>
                      </a:pPr>
                      <a:r>
                        <a:rPr lang="it" sz="700"/>
                        <a:t>15.85</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7"/>
                  </a:ext>
                </a:extLst>
              </a:tr>
              <a:tr h="317300">
                <a:tc>
                  <a:txBody>
                    <a:bodyPr/>
                    <a:lstStyle/>
                    <a:p>
                      <a:pPr marL="0" lvl="0" indent="0" rtl="0">
                        <a:spcBef>
                          <a:spcPts val="0"/>
                        </a:spcBef>
                        <a:spcAft>
                          <a:spcPts val="0"/>
                        </a:spcAft>
                        <a:buNone/>
                      </a:pPr>
                      <a:r>
                        <a:rPr lang="it" sz="700"/>
                        <a:t>shallow_water1</a:t>
                      </a:r>
                      <a:endParaRPr sz="700"/>
                    </a:p>
                  </a:txBody>
                  <a:tcPr marL="91425" marR="91425" marT="91425" marB="91425"/>
                </a:tc>
                <a:tc>
                  <a:txBody>
                    <a:bodyPr/>
                    <a:lstStyle/>
                    <a:p>
                      <a:pPr marL="0" lvl="0" indent="0" algn="ctr" rtl="0">
                        <a:spcBef>
                          <a:spcPts val="0"/>
                        </a:spcBef>
                        <a:spcAft>
                          <a:spcPts val="0"/>
                        </a:spcAft>
                        <a:buNone/>
                      </a:pPr>
                      <a:r>
                        <a:rPr lang="it" sz="700"/>
                        <a:t>81920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tc>
                <a:tc>
                  <a:txBody>
                    <a:bodyPr/>
                    <a:lstStyle/>
                    <a:p>
                      <a:pPr marL="0" lvl="0" indent="0" algn="ctr" rtl="0">
                        <a:spcBef>
                          <a:spcPts val="0"/>
                        </a:spcBef>
                        <a:spcAft>
                          <a:spcPts val="0"/>
                        </a:spcAft>
                        <a:buNone/>
                      </a:pPr>
                      <a:r>
                        <a:rPr lang="it" sz="700"/>
                        <a:t>0.4</a:t>
                      </a:r>
                      <a:endParaRPr sz="700"/>
                    </a:p>
                  </a:txBody>
                  <a:tcPr marL="91425" marR="91425" marT="91425" marB="91425"/>
                </a:tc>
                <a:tc>
                  <a:txBody>
                    <a:bodyPr/>
                    <a:lstStyle/>
                    <a:p>
                      <a:pPr marL="0" lvl="0" indent="0" algn="ctr" rtl="0">
                        <a:spcBef>
                          <a:spcPts val="0"/>
                        </a:spcBef>
                        <a:spcAft>
                          <a:spcPts val="0"/>
                        </a:spcAft>
                        <a:buNone/>
                      </a:pPr>
                      <a:r>
                        <a:rPr lang="it" sz="700"/>
                        <a:t>0.76</a:t>
                      </a:r>
                      <a:endParaRPr sz="700"/>
                    </a:p>
                  </a:txBody>
                  <a:tcPr marL="91425" marR="91425" marT="91425" marB="91425"/>
                </a:tc>
                <a:tc>
                  <a:txBody>
                    <a:bodyPr/>
                    <a:lstStyle/>
                    <a:p>
                      <a:pPr marL="0" lvl="0" indent="0" algn="ctr" rtl="0">
                        <a:spcBef>
                          <a:spcPts val="0"/>
                        </a:spcBef>
                        <a:spcAft>
                          <a:spcPts val="0"/>
                        </a:spcAft>
                        <a:buNone/>
                      </a:pPr>
                      <a:r>
                        <a:rPr lang="it" sz="700"/>
                        <a:t>2.23</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8"/>
                  </a:ext>
                </a:extLst>
              </a:tr>
              <a:tr h="317300">
                <a:tc>
                  <a:txBody>
                    <a:bodyPr/>
                    <a:lstStyle/>
                    <a:p>
                      <a:pPr marL="0" lvl="0" indent="0" rtl="0">
                        <a:spcBef>
                          <a:spcPts val="0"/>
                        </a:spcBef>
                        <a:spcAft>
                          <a:spcPts val="0"/>
                        </a:spcAft>
                        <a:buNone/>
                      </a:pPr>
                      <a:r>
                        <a:rPr lang="it" sz="700"/>
                        <a:t>cfd2</a:t>
                      </a:r>
                      <a:endParaRPr sz="700"/>
                    </a:p>
                  </a:txBody>
                  <a:tcPr marL="91425" marR="91425" marT="91425" marB="91425"/>
                </a:tc>
                <a:tc>
                  <a:txBody>
                    <a:bodyPr/>
                    <a:lstStyle/>
                    <a:p>
                      <a:pPr marL="0" lvl="0" indent="0" algn="ctr" rtl="0">
                        <a:spcBef>
                          <a:spcPts val="0"/>
                        </a:spcBef>
                        <a:spcAft>
                          <a:spcPts val="0"/>
                        </a:spcAft>
                        <a:buNone/>
                      </a:pPr>
                      <a:r>
                        <a:rPr lang="it" sz="700"/>
                        <a:t>123440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tc>
                <a:tc>
                  <a:txBody>
                    <a:bodyPr/>
                    <a:lstStyle/>
                    <a:p>
                      <a:pPr marL="0" lvl="0" indent="0" algn="ctr" rtl="0">
                        <a:spcBef>
                          <a:spcPts val="0"/>
                        </a:spcBef>
                        <a:spcAft>
                          <a:spcPts val="0"/>
                        </a:spcAft>
                        <a:buNone/>
                      </a:pPr>
                      <a:r>
                        <a:rPr lang="it" sz="700"/>
                        <a:t>7.1</a:t>
                      </a:r>
                      <a:endParaRPr sz="700"/>
                    </a:p>
                  </a:txBody>
                  <a:tcPr marL="91425" marR="91425" marT="91425" marB="91425"/>
                </a:tc>
                <a:tc>
                  <a:txBody>
                    <a:bodyPr/>
                    <a:lstStyle/>
                    <a:p>
                      <a:pPr marL="0" lvl="0" indent="0" algn="ctr" rtl="0">
                        <a:spcBef>
                          <a:spcPts val="0"/>
                        </a:spcBef>
                        <a:spcAft>
                          <a:spcPts val="0"/>
                        </a:spcAft>
                        <a:buNone/>
                      </a:pPr>
                      <a:r>
                        <a:rPr lang="it" sz="700"/>
                        <a:t>45</a:t>
                      </a:r>
                      <a:endParaRPr sz="700"/>
                    </a:p>
                  </a:txBody>
                  <a:tcPr marL="91425" marR="91425" marT="91425" marB="91425"/>
                </a:tc>
                <a:tc>
                  <a:txBody>
                    <a:bodyPr/>
                    <a:lstStyle/>
                    <a:p>
                      <a:pPr marL="0" lvl="0" indent="0" algn="ctr" rtl="0">
                        <a:spcBef>
                          <a:spcPts val="0"/>
                        </a:spcBef>
                        <a:spcAft>
                          <a:spcPts val="0"/>
                        </a:spcAft>
                        <a:buNone/>
                      </a:pPr>
                      <a:r>
                        <a:rPr lang="it" sz="700"/>
                        <a:t>78.58</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09"/>
                  </a:ext>
                </a:extLst>
              </a:tr>
              <a:tr h="317300">
                <a:tc>
                  <a:txBody>
                    <a:bodyPr/>
                    <a:lstStyle/>
                    <a:p>
                      <a:pPr marL="0" lvl="0" indent="0" rtl="0">
                        <a:spcBef>
                          <a:spcPts val="0"/>
                        </a:spcBef>
                        <a:spcAft>
                          <a:spcPts val="0"/>
                        </a:spcAft>
                        <a:buNone/>
                      </a:pPr>
                      <a:r>
                        <a:rPr lang="it" sz="700"/>
                        <a:t>PR02R</a:t>
                      </a:r>
                      <a:endParaRPr sz="700"/>
                    </a:p>
                  </a:txBody>
                  <a:tcPr marL="91425" marR="91425" marT="91425" marB="91425"/>
                </a:tc>
                <a:tc>
                  <a:txBody>
                    <a:bodyPr/>
                    <a:lstStyle/>
                    <a:p>
                      <a:pPr marL="0" lvl="0" indent="0" algn="ctr" rtl="0">
                        <a:spcBef>
                          <a:spcPts val="0"/>
                        </a:spcBef>
                        <a:spcAft>
                          <a:spcPts val="0"/>
                        </a:spcAft>
                        <a:buNone/>
                      </a:pPr>
                      <a:r>
                        <a:rPr lang="it" sz="700"/>
                        <a:t>161070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tc>
                <a:tc>
                  <a:txBody>
                    <a:bodyPr/>
                    <a:lstStyle/>
                    <a:p>
                      <a:pPr marL="0" lvl="0" indent="0" algn="ctr" rtl="0">
                        <a:spcBef>
                          <a:spcPts val="0"/>
                        </a:spcBef>
                        <a:spcAft>
                          <a:spcPts val="0"/>
                        </a:spcAft>
                        <a:buNone/>
                      </a:pPr>
                      <a:r>
                        <a:rPr lang="it" sz="700"/>
                        <a:t>53.95</a:t>
                      </a:r>
                      <a:endParaRPr sz="700"/>
                    </a:p>
                  </a:txBody>
                  <a:tcPr marL="91425" marR="91425" marT="91425" marB="91425"/>
                </a:tc>
                <a:tc>
                  <a:txBody>
                    <a:bodyPr/>
                    <a:lstStyle/>
                    <a:p>
                      <a:pPr marL="0" lvl="0" indent="0" algn="ctr" rtl="0">
                        <a:spcBef>
                          <a:spcPts val="0"/>
                        </a:spcBef>
                        <a:spcAft>
                          <a:spcPts val="0"/>
                        </a:spcAft>
                        <a:buNone/>
                      </a:pPr>
                      <a:r>
                        <a:rPr lang="it" sz="700"/>
                        <a:t>467.9</a:t>
                      </a:r>
                      <a:endParaRPr sz="700"/>
                    </a:p>
                  </a:txBody>
                  <a:tcPr marL="91425" marR="91425" marT="91425" marB="91425"/>
                </a:tc>
                <a:tc>
                  <a:txBody>
                    <a:bodyPr/>
                    <a:lstStyle/>
                    <a:p>
                      <a:pPr marL="0" lvl="0" indent="0" algn="ctr" rtl="0">
                        <a:spcBef>
                          <a:spcPts val="0"/>
                        </a:spcBef>
                        <a:spcAft>
                          <a:spcPts val="0"/>
                        </a:spcAft>
                        <a:buNone/>
                      </a:pPr>
                      <a:r>
                        <a:rPr lang="it" sz="700"/>
                        <a:t>98.49</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10"/>
                  </a:ext>
                </a:extLst>
              </a:tr>
              <a:tr h="317275">
                <a:tc>
                  <a:txBody>
                    <a:bodyPr/>
                    <a:lstStyle/>
                    <a:p>
                      <a:pPr marL="0" lvl="0" indent="0" rtl="0">
                        <a:spcBef>
                          <a:spcPts val="0"/>
                        </a:spcBef>
                        <a:spcAft>
                          <a:spcPts val="0"/>
                        </a:spcAft>
                        <a:buNone/>
                      </a:pPr>
                      <a:r>
                        <a:rPr lang="it" sz="700"/>
                        <a:t>apache2</a:t>
                      </a:r>
                      <a:endParaRPr sz="700"/>
                    </a:p>
                  </a:txBody>
                  <a:tcPr marL="91425" marR="91425" marT="91425" marB="91425"/>
                </a:tc>
                <a:tc>
                  <a:txBody>
                    <a:bodyPr/>
                    <a:lstStyle/>
                    <a:p>
                      <a:pPr marL="0" lvl="0" indent="0" algn="ctr" rtl="0">
                        <a:spcBef>
                          <a:spcPts val="0"/>
                        </a:spcBef>
                        <a:spcAft>
                          <a:spcPts val="0"/>
                        </a:spcAft>
                        <a:buNone/>
                      </a:pPr>
                      <a:r>
                        <a:rPr lang="it" sz="700"/>
                        <a:t>715176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tc>
                <a:tc>
                  <a:txBody>
                    <a:bodyPr/>
                    <a:lstStyle/>
                    <a:p>
                      <a:pPr marL="0" lvl="0" indent="0" algn="ctr" rtl="0">
                        <a:spcBef>
                          <a:spcPts val="0"/>
                        </a:spcBef>
                        <a:spcAft>
                          <a:spcPts val="0"/>
                        </a:spcAft>
                        <a:buNone/>
                      </a:pPr>
                      <a:r>
                        <a:rPr lang="it" sz="700"/>
                        <a:t>16.69</a:t>
                      </a:r>
                      <a:endParaRPr sz="700"/>
                    </a:p>
                  </a:txBody>
                  <a:tcPr marL="91425" marR="91425" marT="91425" marB="91425"/>
                </a:tc>
                <a:tc>
                  <a:txBody>
                    <a:bodyPr/>
                    <a:lstStyle/>
                    <a:p>
                      <a:pPr marL="0" lvl="0" indent="0" algn="ctr" rtl="0">
                        <a:spcBef>
                          <a:spcPts val="0"/>
                        </a:spcBef>
                        <a:spcAft>
                          <a:spcPts val="0"/>
                        </a:spcAft>
                        <a:buNone/>
                      </a:pPr>
                      <a:r>
                        <a:rPr lang="it" sz="700"/>
                        <a:t>95.42</a:t>
                      </a:r>
                      <a:endParaRPr sz="700"/>
                    </a:p>
                  </a:txBody>
                  <a:tcPr marL="91425" marR="91425" marT="91425" marB="91425"/>
                </a:tc>
                <a:tc>
                  <a:txBody>
                    <a:bodyPr/>
                    <a:lstStyle/>
                    <a:p>
                      <a:pPr marL="0" lvl="0" indent="0" algn="ctr" rtl="0">
                        <a:spcBef>
                          <a:spcPts val="0"/>
                        </a:spcBef>
                        <a:spcAft>
                          <a:spcPts val="0"/>
                        </a:spcAft>
                        <a:buNone/>
                      </a:pPr>
                      <a:r>
                        <a:rPr lang="it" sz="700"/>
                        <a:t>491.72</a:t>
                      </a:r>
                      <a:endParaRPr sz="700"/>
                    </a:p>
                  </a:txBody>
                  <a:tcPr marL="91425" marR="91425" marT="91425" marB="91425"/>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tc>
                <a:extLst>
                  <a:ext uri="{0D108BD9-81ED-4DB2-BD59-A6C34878D82A}">
                    <a16:rowId xmlns:a16="http://schemas.microsoft.com/office/drawing/2014/main" val="10011"/>
                  </a:ext>
                </a:extLst>
              </a:tr>
            </a:tbl>
          </a:graphicData>
        </a:graphic>
      </p:graphicFrame>
      <p:graphicFrame>
        <p:nvGraphicFramePr>
          <p:cNvPr id="395" name="Shape 395"/>
          <p:cNvGraphicFramePr/>
          <p:nvPr/>
        </p:nvGraphicFramePr>
        <p:xfrm>
          <a:off x="4730263" y="922540"/>
          <a:ext cx="4272450" cy="3737850"/>
        </p:xfrm>
        <a:graphic>
          <a:graphicData uri="http://schemas.openxmlformats.org/drawingml/2006/table">
            <a:tbl>
              <a:tblPr>
                <a:noFill/>
                <a:tableStyleId>{6C00308F-60B4-4ADA-BDFF-F25BEB06ED75}</a:tableStyleId>
              </a:tblPr>
              <a:tblGrid>
                <a:gridCol w="778650">
                  <a:extLst>
                    <a:ext uri="{9D8B030D-6E8A-4147-A177-3AD203B41FA5}">
                      <a16:colId xmlns:a16="http://schemas.microsoft.com/office/drawing/2014/main" val="20000"/>
                    </a:ext>
                  </a:extLst>
                </a:gridCol>
                <a:gridCol w="491225">
                  <a:extLst>
                    <a:ext uri="{9D8B030D-6E8A-4147-A177-3AD203B41FA5}">
                      <a16:colId xmlns:a16="http://schemas.microsoft.com/office/drawing/2014/main" val="20001"/>
                    </a:ext>
                  </a:extLst>
                </a:gridCol>
                <a:gridCol w="639850">
                  <a:extLst>
                    <a:ext uri="{9D8B030D-6E8A-4147-A177-3AD203B41FA5}">
                      <a16:colId xmlns:a16="http://schemas.microsoft.com/office/drawing/2014/main" val="20002"/>
                    </a:ext>
                  </a:extLst>
                </a:gridCol>
                <a:gridCol w="600500">
                  <a:extLst>
                    <a:ext uri="{9D8B030D-6E8A-4147-A177-3AD203B41FA5}">
                      <a16:colId xmlns:a16="http://schemas.microsoft.com/office/drawing/2014/main" val="20003"/>
                    </a:ext>
                  </a:extLst>
                </a:gridCol>
                <a:gridCol w="541525">
                  <a:extLst>
                    <a:ext uri="{9D8B030D-6E8A-4147-A177-3AD203B41FA5}">
                      <a16:colId xmlns:a16="http://schemas.microsoft.com/office/drawing/2014/main" val="20004"/>
                    </a:ext>
                  </a:extLst>
                </a:gridCol>
                <a:gridCol w="610350">
                  <a:extLst>
                    <a:ext uri="{9D8B030D-6E8A-4147-A177-3AD203B41FA5}">
                      <a16:colId xmlns:a16="http://schemas.microsoft.com/office/drawing/2014/main" val="20005"/>
                    </a:ext>
                  </a:extLst>
                </a:gridCol>
                <a:gridCol w="610350">
                  <a:extLst>
                    <a:ext uri="{9D8B030D-6E8A-4147-A177-3AD203B41FA5}">
                      <a16:colId xmlns:a16="http://schemas.microsoft.com/office/drawing/2014/main" val="20006"/>
                    </a:ext>
                  </a:extLst>
                </a:gridCol>
              </a:tblGrid>
              <a:tr h="283800">
                <a:tc>
                  <a:txBody>
                    <a:bodyPr/>
                    <a:lstStyle/>
                    <a:p>
                      <a:pPr marL="0" lvl="0" indent="0" algn="ctr" rtl="0">
                        <a:lnSpc>
                          <a:spcPct val="115000"/>
                        </a:lnSpc>
                        <a:spcBef>
                          <a:spcPts val="0"/>
                        </a:spcBef>
                        <a:spcAft>
                          <a:spcPts val="0"/>
                        </a:spcAft>
                        <a:buNone/>
                      </a:pPr>
                      <a:r>
                        <a:rPr lang="it" sz="700">
                          <a:solidFill>
                            <a:srgbClr val="FF0000"/>
                          </a:solidFill>
                        </a:rPr>
                        <a:t>Tempo</a:t>
                      </a:r>
                      <a:endParaRPr sz="700">
                        <a:solidFill>
                          <a:srgbClr val="FF0000"/>
                        </a:solidFill>
                      </a:endParaRPr>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gridSpan="6">
                  <a:txBody>
                    <a:bodyPr/>
                    <a:lstStyle/>
                    <a:p>
                      <a:pPr marL="0" lvl="0" indent="0" algn="ctr" rtl="0">
                        <a:lnSpc>
                          <a:spcPct val="115000"/>
                        </a:lnSpc>
                        <a:spcBef>
                          <a:spcPts val="0"/>
                        </a:spcBef>
                        <a:spcAft>
                          <a:spcPts val="0"/>
                        </a:spcAft>
                        <a:buNone/>
                      </a:pPr>
                      <a:r>
                        <a:rPr lang="it" sz="700"/>
                        <a:t>Ubuntu</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306425">
                <a:tc>
                  <a:txBody>
                    <a:bodyPr/>
                    <a:lstStyle/>
                    <a:p>
                      <a:pPr marL="0" lvl="0" indent="0" rtl="0">
                        <a:spcBef>
                          <a:spcPts val="0"/>
                        </a:spcBef>
                        <a:spcAft>
                          <a:spcPts val="0"/>
                        </a:spcAft>
                        <a:buNone/>
                      </a:pPr>
                      <a:r>
                        <a:rPr lang="it" sz="700"/>
                        <a:t>Matrice</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03700">
                <a:tc>
                  <a:txBody>
                    <a:bodyPr/>
                    <a:lstStyle/>
                    <a:p>
                      <a:pPr marL="0" lvl="0" indent="0" rtl="0">
                        <a:spcBef>
                          <a:spcPts val="0"/>
                        </a:spcBef>
                        <a:spcAft>
                          <a:spcPts val="0"/>
                        </a:spcAft>
                        <a:buNone/>
                      </a:pPr>
                      <a:r>
                        <a:rPr lang="it" sz="700"/>
                        <a:t>ex15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6867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98.671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0.08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0.08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0.11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303700">
                <a:tc>
                  <a:txBody>
                    <a:bodyPr/>
                    <a:lstStyle/>
                    <a:p>
                      <a:pPr marL="0" lvl="0" indent="0" rtl="0">
                        <a:spcBef>
                          <a:spcPts val="0"/>
                        </a:spcBef>
                        <a:spcAft>
                          <a:spcPts val="0"/>
                        </a:spcAft>
                        <a:buNone/>
                      </a:pPr>
                      <a:r>
                        <a:rPr lang="it" sz="700"/>
                        <a:t>graham1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9035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335.472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2.21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0.78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303700">
                <a:tc>
                  <a:txBody>
                    <a:bodyPr/>
                    <a:lstStyle/>
                    <a:p>
                      <a:pPr marL="0" lvl="0" indent="0" rtl="0">
                        <a:spcBef>
                          <a:spcPts val="0"/>
                        </a:spcBef>
                        <a:spcAft>
                          <a:spcPts val="0"/>
                        </a:spcAft>
                        <a:buNone/>
                      </a:pPr>
                      <a:r>
                        <a:rPr lang="it" sz="700"/>
                        <a:t>ex19</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12005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259.577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0.37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0.25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0.15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9900FF"/>
                          </a:solidFill>
                        </a:rPr>
                        <a:t>Python</a:t>
                      </a:r>
                      <a:endParaRPr sz="700">
                        <a:solidFill>
                          <a:srgbClr val="99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303700">
                <a:tc>
                  <a:txBody>
                    <a:bodyPr/>
                    <a:lstStyle/>
                    <a:p>
                      <a:pPr marL="0" lvl="0" indent="0" rtl="0">
                        <a:spcBef>
                          <a:spcPts val="0"/>
                        </a:spcBef>
                        <a:spcAft>
                          <a:spcPts val="0"/>
                        </a:spcAft>
                        <a:buNone/>
                      </a:pPr>
                      <a:r>
                        <a:rPr lang="it" sz="700"/>
                        <a:t>raefsky3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21200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1.488.768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1.18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12.69</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4.37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303700">
                <a:tc>
                  <a:txBody>
                    <a:bodyPr/>
                    <a:lstStyle/>
                    <a:p>
                      <a:pPr marL="0" lvl="0" indent="0" rtl="0">
                        <a:spcBef>
                          <a:spcPts val="0"/>
                        </a:spcBef>
                        <a:spcAft>
                          <a:spcPts val="0"/>
                        </a:spcAft>
                        <a:buNone/>
                      </a:pPr>
                      <a:r>
                        <a:rPr lang="it" sz="700"/>
                        <a:t>water_tank</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60740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37.82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1176.32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86.33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FF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303700">
                <a:tc>
                  <a:txBody>
                    <a:bodyPr/>
                    <a:lstStyle/>
                    <a:p>
                      <a:pPr marL="0" lvl="0" indent="0" rtl="0">
                        <a:spcBef>
                          <a:spcPts val="0"/>
                        </a:spcBef>
                        <a:spcAft>
                          <a:spcPts val="0"/>
                        </a:spcAft>
                        <a:buNone/>
                      </a:pPr>
                      <a:r>
                        <a:rPr lang="it" sz="700"/>
                        <a:t>cfd1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70656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3.25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59.87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38.25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14325">
                <a:tc>
                  <a:txBody>
                    <a:bodyPr/>
                    <a:lstStyle/>
                    <a:p>
                      <a:pPr marL="0" lvl="0" indent="0" rtl="0">
                        <a:spcBef>
                          <a:spcPts val="0"/>
                        </a:spcBef>
                        <a:spcAft>
                          <a:spcPts val="0"/>
                        </a:spcAft>
                        <a:buNone/>
                      </a:pPr>
                      <a:r>
                        <a:rPr lang="it" sz="700"/>
                        <a:t>shallow_water1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81920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0.84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1.54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3.27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303700">
                <a:tc>
                  <a:txBody>
                    <a:bodyPr/>
                    <a:lstStyle/>
                    <a:p>
                      <a:pPr marL="0" lvl="0" indent="0" rtl="0">
                        <a:spcBef>
                          <a:spcPts val="0"/>
                        </a:spcBef>
                        <a:spcAft>
                          <a:spcPts val="0"/>
                        </a:spcAft>
                        <a:buNone/>
                      </a:pPr>
                      <a:r>
                        <a:rPr lang="it" sz="700"/>
                        <a:t>cfd2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123440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9.45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169.12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119.48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303700">
                <a:tc>
                  <a:txBody>
                    <a:bodyPr/>
                    <a:lstStyle/>
                    <a:p>
                      <a:pPr marL="0" lvl="0" indent="0" rtl="0">
                        <a:spcBef>
                          <a:spcPts val="0"/>
                        </a:spcBef>
                        <a:spcAft>
                          <a:spcPts val="0"/>
                        </a:spcAft>
                        <a:buNone/>
                      </a:pPr>
                      <a:r>
                        <a:rPr lang="it" sz="700"/>
                        <a:t>PR02R</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161070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64.04</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583.28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157.19</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Clr>
                          <a:schemeClr val="dk1"/>
                        </a:buClr>
                        <a:buSzPts val="1100"/>
                        <a:buFont typeface="Arial"/>
                        <a:buNone/>
                      </a:pPr>
                      <a:r>
                        <a:rPr lang="it" sz="700">
                          <a:solidFill>
                            <a:srgbClr val="38761D"/>
                          </a:solidFill>
                        </a:rPr>
                        <a:t>Matlab</a:t>
                      </a:r>
                      <a:endParaRPr sz="700">
                        <a:solidFill>
                          <a:srgbClr val="FF00FF"/>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303700">
                <a:tc>
                  <a:txBody>
                    <a:bodyPr/>
                    <a:lstStyle/>
                    <a:p>
                      <a:pPr marL="0" lvl="0" indent="0" rtl="0">
                        <a:spcBef>
                          <a:spcPts val="0"/>
                        </a:spcBef>
                        <a:spcAft>
                          <a:spcPts val="0"/>
                        </a:spcAft>
                        <a:buNone/>
                      </a:pPr>
                      <a:r>
                        <a:rPr lang="it" sz="700"/>
                        <a:t>apache2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715176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19.48</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357.75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838.23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Shape 400"/>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2000"/>
              <a:t>DIFFERENZA TEMPO AMBIENTI</a:t>
            </a:r>
            <a:endParaRPr sz="2000"/>
          </a:p>
        </p:txBody>
      </p:sp>
      <p:sp>
        <p:nvSpPr>
          <p:cNvPr id="401" name="Shape 401"/>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graphicFrame>
        <p:nvGraphicFramePr>
          <p:cNvPr id="402" name="Shape 402"/>
          <p:cNvGraphicFramePr/>
          <p:nvPr/>
        </p:nvGraphicFramePr>
        <p:xfrm>
          <a:off x="3422038" y="246690"/>
          <a:ext cx="5444125" cy="4023000"/>
        </p:xfrm>
        <a:graphic>
          <a:graphicData uri="http://schemas.openxmlformats.org/drawingml/2006/table">
            <a:tbl>
              <a:tblPr>
                <a:noFill/>
                <a:tableStyleId>{6C00308F-60B4-4ADA-BDFF-F25BEB06ED75}</a:tableStyleId>
              </a:tblPr>
              <a:tblGrid>
                <a:gridCol w="1096850">
                  <a:extLst>
                    <a:ext uri="{9D8B030D-6E8A-4147-A177-3AD203B41FA5}">
                      <a16:colId xmlns:a16="http://schemas.microsoft.com/office/drawing/2014/main" val="20000"/>
                    </a:ext>
                  </a:extLst>
                </a:gridCol>
                <a:gridCol w="804400">
                  <a:extLst>
                    <a:ext uri="{9D8B030D-6E8A-4147-A177-3AD203B41FA5}">
                      <a16:colId xmlns:a16="http://schemas.microsoft.com/office/drawing/2014/main" val="20001"/>
                    </a:ext>
                  </a:extLst>
                </a:gridCol>
                <a:gridCol w="883125">
                  <a:extLst>
                    <a:ext uri="{9D8B030D-6E8A-4147-A177-3AD203B41FA5}">
                      <a16:colId xmlns:a16="http://schemas.microsoft.com/office/drawing/2014/main" val="20002"/>
                    </a:ext>
                  </a:extLst>
                </a:gridCol>
                <a:gridCol w="859000">
                  <a:extLst>
                    <a:ext uri="{9D8B030D-6E8A-4147-A177-3AD203B41FA5}">
                      <a16:colId xmlns:a16="http://schemas.microsoft.com/office/drawing/2014/main" val="20003"/>
                    </a:ext>
                  </a:extLst>
                </a:gridCol>
                <a:gridCol w="808100">
                  <a:extLst>
                    <a:ext uri="{9D8B030D-6E8A-4147-A177-3AD203B41FA5}">
                      <a16:colId xmlns:a16="http://schemas.microsoft.com/office/drawing/2014/main" val="20004"/>
                    </a:ext>
                  </a:extLst>
                </a:gridCol>
                <a:gridCol w="992650">
                  <a:extLst>
                    <a:ext uri="{9D8B030D-6E8A-4147-A177-3AD203B41FA5}">
                      <a16:colId xmlns:a16="http://schemas.microsoft.com/office/drawing/2014/main" val="20005"/>
                    </a:ext>
                  </a:extLst>
                </a:gridCol>
              </a:tblGrid>
              <a:tr h="314575">
                <a:tc>
                  <a:txBody>
                    <a:bodyPr/>
                    <a:lstStyle/>
                    <a:p>
                      <a:pPr marL="0" lvl="0" indent="0" rtl="0">
                        <a:spcBef>
                          <a:spcPts val="0"/>
                        </a:spcBef>
                        <a:spcAft>
                          <a:spcPts val="0"/>
                        </a:spcAft>
                        <a:buNone/>
                      </a:pPr>
                      <a:r>
                        <a:rPr lang="it" sz="1000"/>
                        <a:t>Matrice</a:t>
                      </a:r>
                      <a:endParaRPr sz="10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Dimensione</a:t>
                      </a:r>
                      <a:endParaRPr sz="10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Non Zero</a:t>
                      </a:r>
                      <a:endParaRPr sz="10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Matlab</a:t>
                      </a:r>
                      <a:endParaRPr sz="10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a:t>R</a:t>
                      </a:r>
                      <a:endParaRPr sz="10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a:t>Python</a:t>
                      </a:r>
                      <a:endParaRPr sz="10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314575">
                <a:tc>
                  <a:txBody>
                    <a:bodyPr/>
                    <a:lstStyle/>
                    <a:p>
                      <a:pPr marL="0" lvl="0" indent="0" rtl="0">
                        <a:spcBef>
                          <a:spcPts val="0"/>
                        </a:spcBef>
                        <a:spcAft>
                          <a:spcPts val="0"/>
                        </a:spcAft>
                        <a:buNone/>
                      </a:pPr>
                      <a:r>
                        <a:rPr lang="it" sz="1000"/>
                        <a:t>ex15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6867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98.671</a:t>
                      </a:r>
                      <a:endParaRPr sz="1000"/>
                    </a:p>
                  </a:txBody>
                  <a:tcPr marL="91425" marR="91425" marT="91425" marB="91425">
                    <a:lnL w="9525" cap="flat" cmpd="sng">
                      <a:solidFill>
                        <a:srgbClr val="9E9E9E"/>
                      </a:solidFill>
                      <a:prstDash val="solid"/>
                      <a:round/>
                      <a:headEnd type="none" w="sm" len="sm"/>
                      <a:tailEnd type="none" w="sm" len="sm"/>
                    </a:lnL>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0,07</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0,06</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0,062</a:t>
                      </a:r>
                      <a:endParaRPr sz="1000"/>
                    </a:p>
                  </a:txBody>
                  <a:tcPr marL="9525" marR="9525" marT="9525" marB="91425" anchor="b"/>
                </a:tc>
                <a:extLst>
                  <a:ext uri="{0D108BD9-81ED-4DB2-BD59-A6C34878D82A}">
                    <a16:rowId xmlns:a16="http://schemas.microsoft.com/office/drawing/2014/main" val="10001"/>
                  </a:ext>
                </a:extLst>
              </a:tr>
              <a:tr h="314575">
                <a:tc>
                  <a:txBody>
                    <a:bodyPr/>
                    <a:lstStyle/>
                    <a:p>
                      <a:pPr marL="0" lvl="0" indent="0" rtl="0">
                        <a:spcBef>
                          <a:spcPts val="0"/>
                        </a:spcBef>
                        <a:spcAft>
                          <a:spcPts val="0"/>
                        </a:spcAft>
                        <a:buNone/>
                      </a:pPr>
                      <a:r>
                        <a:rPr lang="it" sz="1000"/>
                        <a:t>graham1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9035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335.472</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0,3</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0,3</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0,36</a:t>
                      </a:r>
                      <a:endParaRPr sz="1000"/>
                    </a:p>
                  </a:txBody>
                  <a:tcPr marL="9525" marR="9525" marT="9525" marB="91425" anchor="b"/>
                </a:tc>
                <a:extLst>
                  <a:ext uri="{0D108BD9-81ED-4DB2-BD59-A6C34878D82A}">
                    <a16:rowId xmlns:a16="http://schemas.microsoft.com/office/drawing/2014/main" val="10002"/>
                  </a:ext>
                </a:extLst>
              </a:tr>
              <a:tr h="314575">
                <a:tc>
                  <a:txBody>
                    <a:bodyPr/>
                    <a:lstStyle/>
                    <a:p>
                      <a:pPr marL="0" lvl="0" indent="0" rtl="0">
                        <a:spcBef>
                          <a:spcPts val="0"/>
                        </a:spcBef>
                        <a:spcAft>
                          <a:spcPts val="0"/>
                        </a:spcAft>
                        <a:buNone/>
                      </a:pPr>
                      <a:r>
                        <a:rPr lang="it" sz="1000"/>
                        <a:t>ex19</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12005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259.577</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0,27</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0,09</a:t>
                      </a:r>
                      <a:endParaRPr sz="1000"/>
                    </a:p>
                  </a:txBody>
                  <a:tcPr marL="9525" marR="9525" marT="9525" marB="91425" anchor="b"/>
                </a:tc>
                <a:extLst>
                  <a:ext uri="{0D108BD9-81ED-4DB2-BD59-A6C34878D82A}">
                    <a16:rowId xmlns:a16="http://schemas.microsoft.com/office/drawing/2014/main" val="10003"/>
                  </a:ext>
                </a:extLst>
              </a:tr>
              <a:tr h="314575">
                <a:tc>
                  <a:txBody>
                    <a:bodyPr/>
                    <a:lstStyle/>
                    <a:p>
                      <a:pPr marL="0" lvl="0" indent="0" rtl="0">
                        <a:spcBef>
                          <a:spcPts val="0"/>
                        </a:spcBef>
                        <a:spcAft>
                          <a:spcPts val="0"/>
                        </a:spcAft>
                        <a:buNone/>
                      </a:pPr>
                      <a:r>
                        <a:rPr lang="it" sz="1000"/>
                        <a:t>raefsky3</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21200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1.488.768</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0,56</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3,61</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1,7</a:t>
                      </a:r>
                      <a:endParaRPr sz="1000"/>
                    </a:p>
                  </a:txBody>
                  <a:tcPr marL="9525" marR="9525" marT="9525" marB="91425" anchor="b"/>
                </a:tc>
                <a:extLst>
                  <a:ext uri="{0D108BD9-81ED-4DB2-BD59-A6C34878D82A}">
                    <a16:rowId xmlns:a16="http://schemas.microsoft.com/office/drawing/2014/main" val="10004"/>
                  </a:ext>
                </a:extLst>
              </a:tr>
              <a:tr h="314575">
                <a:tc>
                  <a:txBody>
                    <a:bodyPr/>
                    <a:lstStyle/>
                    <a:p>
                      <a:pPr marL="0" lvl="0" indent="0" rtl="0">
                        <a:spcBef>
                          <a:spcPts val="0"/>
                        </a:spcBef>
                        <a:spcAft>
                          <a:spcPts val="0"/>
                        </a:spcAft>
                        <a:buNone/>
                      </a:pPr>
                      <a:r>
                        <a:rPr lang="it" sz="1000"/>
                        <a:t>water_tank</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60740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2.035.281</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6,8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825,44</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44</a:t>
                      </a:r>
                      <a:endParaRPr sz="1000"/>
                    </a:p>
                  </a:txBody>
                  <a:tcPr marL="9525" marR="9525" marT="9525" marB="91425" anchor="b"/>
                </a:tc>
                <a:extLst>
                  <a:ext uri="{0D108BD9-81ED-4DB2-BD59-A6C34878D82A}">
                    <a16:rowId xmlns:a16="http://schemas.microsoft.com/office/drawing/2014/main" val="10005"/>
                  </a:ext>
                </a:extLst>
              </a:tr>
              <a:tr h="314575">
                <a:tc>
                  <a:txBody>
                    <a:bodyPr/>
                    <a:lstStyle/>
                    <a:p>
                      <a:pPr marL="0" lvl="0" indent="0" rtl="0">
                        <a:spcBef>
                          <a:spcPts val="0"/>
                        </a:spcBef>
                        <a:spcAft>
                          <a:spcPts val="0"/>
                        </a:spcAft>
                        <a:buNone/>
                      </a:pPr>
                      <a:r>
                        <a:rPr lang="it" sz="1000"/>
                        <a:t>cfd1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70656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1.825.580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0,39</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45,32</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22,4</a:t>
                      </a:r>
                      <a:endParaRPr sz="1000"/>
                    </a:p>
                  </a:txBody>
                  <a:tcPr marL="9525" marR="9525" marT="9525" marB="91425" anchor="b"/>
                </a:tc>
                <a:extLst>
                  <a:ext uri="{0D108BD9-81ED-4DB2-BD59-A6C34878D82A}">
                    <a16:rowId xmlns:a16="http://schemas.microsoft.com/office/drawing/2014/main" val="10006"/>
                  </a:ext>
                </a:extLst>
              </a:tr>
              <a:tr h="278100">
                <a:tc>
                  <a:txBody>
                    <a:bodyPr/>
                    <a:lstStyle/>
                    <a:p>
                      <a:pPr marL="0" lvl="0" indent="0" rtl="0">
                        <a:spcBef>
                          <a:spcPts val="0"/>
                        </a:spcBef>
                        <a:spcAft>
                          <a:spcPts val="0"/>
                        </a:spcAft>
                        <a:buNone/>
                      </a:pPr>
                      <a:r>
                        <a:rPr lang="it" sz="1000"/>
                        <a:t>shallow_water1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81920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327.680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0,44</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0,78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1,04</a:t>
                      </a:r>
                      <a:endParaRPr sz="1000"/>
                    </a:p>
                  </a:txBody>
                  <a:tcPr marL="9525" marR="9525" marT="9525" marB="91425" anchor="b"/>
                </a:tc>
                <a:extLst>
                  <a:ext uri="{0D108BD9-81ED-4DB2-BD59-A6C34878D82A}">
                    <a16:rowId xmlns:a16="http://schemas.microsoft.com/office/drawing/2014/main" val="10007"/>
                  </a:ext>
                </a:extLst>
              </a:tr>
              <a:tr h="314575">
                <a:tc>
                  <a:txBody>
                    <a:bodyPr/>
                    <a:lstStyle/>
                    <a:p>
                      <a:pPr marL="0" lvl="0" indent="0" rtl="0">
                        <a:spcBef>
                          <a:spcPts val="0"/>
                        </a:spcBef>
                        <a:spcAft>
                          <a:spcPts val="0"/>
                        </a:spcAft>
                        <a:buNone/>
                      </a:pPr>
                      <a:r>
                        <a:rPr lang="it" sz="1000"/>
                        <a:t>cfd2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123440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3.085.406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2,35</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124,12</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40,9</a:t>
                      </a:r>
                      <a:endParaRPr sz="1000"/>
                    </a:p>
                  </a:txBody>
                  <a:tcPr marL="9525" marR="9525" marT="9525" marB="91425" anchor="b"/>
                </a:tc>
                <a:extLst>
                  <a:ext uri="{0D108BD9-81ED-4DB2-BD59-A6C34878D82A}">
                    <a16:rowId xmlns:a16="http://schemas.microsoft.com/office/drawing/2014/main" val="10008"/>
                  </a:ext>
                </a:extLst>
              </a:tr>
              <a:tr h="314575">
                <a:tc>
                  <a:txBody>
                    <a:bodyPr/>
                    <a:lstStyle/>
                    <a:p>
                      <a:pPr marL="0" lvl="0" indent="0" rtl="0">
                        <a:spcBef>
                          <a:spcPts val="0"/>
                        </a:spcBef>
                        <a:spcAft>
                          <a:spcPts val="0"/>
                        </a:spcAft>
                        <a:buNone/>
                      </a:pPr>
                      <a:r>
                        <a:rPr lang="it" sz="1000"/>
                        <a:t>PR02R</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161070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8.185.136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10,09</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115,38</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58,7</a:t>
                      </a:r>
                      <a:endParaRPr sz="1000"/>
                    </a:p>
                  </a:txBody>
                  <a:tcPr marL="9525" marR="9525" marT="9525" marB="91425" anchor="b"/>
                </a:tc>
                <a:extLst>
                  <a:ext uri="{0D108BD9-81ED-4DB2-BD59-A6C34878D82A}">
                    <a16:rowId xmlns:a16="http://schemas.microsoft.com/office/drawing/2014/main" val="10009"/>
                  </a:ext>
                </a:extLst>
              </a:tr>
              <a:tr h="314575">
                <a:tc>
                  <a:txBody>
                    <a:bodyPr/>
                    <a:lstStyle/>
                    <a:p>
                      <a:pPr marL="0" lvl="0" indent="0" rtl="0">
                        <a:spcBef>
                          <a:spcPts val="0"/>
                        </a:spcBef>
                        <a:spcAft>
                          <a:spcPts val="0"/>
                        </a:spcAft>
                        <a:buNone/>
                      </a:pPr>
                      <a:r>
                        <a:rPr lang="it" sz="1000"/>
                        <a:t>apache2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715176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4.817.870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2,79</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262,33</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346,51</a:t>
                      </a:r>
                      <a:endParaRPr sz="1000"/>
                    </a:p>
                  </a:txBody>
                  <a:tcPr marL="9525" marR="9525" marT="9525" marB="91425" anchor="b"/>
                </a:tc>
                <a:extLst>
                  <a:ext uri="{0D108BD9-81ED-4DB2-BD59-A6C34878D82A}">
                    <a16:rowId xmlns:a16="http://schemas.microsoft.com/office/drawing/2014/main" val="10010"/>
                  </a:ext>
                </a:extLst>
              </a:tr>
              <a:tr h="314575">
                <a:tc gridSpan="3">
                  <a:txBody>
                    <a:bodyPr/>
                    <a:lstStyle/>
                    <a:p>
                      <a:pPr marL="0" lvl="0" indent="0" algn="ctr" rtl="0">
                        <a:spcBef>
                          <a:spcPts val="0"/>
                        </a:spcBef>
                        <a:spcAft>
                          <a:spcPts val="0"/>
                        </a:spcAft>
                        <a:buNone/>
                      </a:pPr>
                      <a:r>
                        <a:rPr lang="it" sz="1000"/>
                        <a:t>Miglior SO per Linguaggio (Media)</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it-IT"/>
                    </a:p>
                  </a:txBody>
                  <a:tcPr/>
                </a:tc>
                <a:tc hMerge="1">
                  <a:txBody>
                    <a:bodyPr/>
                    <a:lstStyle/>
                    <a:p>
                      <a:endParaRPr lang="it-IT"/>
                    </a:p>
                  </a:txBody>
                  <a:tcPr/>
                </a:tc>
                <a:tc>
                  <a:txBody>
                    <a:bodyPr/>
                    <a:lstStyle/>
                    <a:p>
                      <a:pPr marL="0" lvl="0" indent="0" algn="ctr" rtl="0">
                        <a:lnSpc>
                          <a:spcPct val="115000"/>
                        </a:lnSpc>
                        <a:spcBef>
                          <a:spcPts val="0"/>
                        </a:spcBef>
                        <a:spcAft>
                          <a:spcPts val="0"/>
                        </a:spcAft>
                        <a:buNone/>
                      </a:pPr>
                      <a:endParaRPr sz="1000"/>
                    </a:p>
                  </a:txBody>
                  <a:tcPr marL="9525" marR="9525" marT="9525" marB="91425" anchor="b"/>
                </a:tc>
                <a:tc>
                  <a:txBody>
                    <a:bodyPr/>
                    <a:lstStyle/>
                    <a:p>
                      <a:pPr marL="0" lvl="0" indent="0" algn="ctr" rtl="0">
                        <a:lnSpc>
                          <a:spcPct val="115000"/>
                        </a:lnSpc>
                        <a:spcBef>
                          <a:spcPts val="0"/>
                        </a:spcBef>
                        <a:spcAft>
                          <a:spcPts val="0"/>
                        </a:spcAft>
                        <a:buNone/>
                      </a:pPr>
                      <a:endParaRPr sz="1000"/>
                    </a:p>
                  </a:txBody>
                  <a:tcPr marL="9525" marR="9525" marT="9525" marB="91425" anchor="b"/>
                </a:tc>
                <a:tc>
                  <a:txBody>
                    <a:bodyPr/>
                    <a:lstStyle/>
                    <a:p>
                      <a:pPr marL="0" lvl="0" indent="0" algn="ctr" rtl="0">
                        <a:lnSpc>
                          <a:spcPct val="115000"/>
                        </a:lnSpc>
                        <a:spcBef>
                          <a:spcPts val="0"/>
                        </a:spcBef>
                        <a:spcAft>
                          <a:spcPts val="0"/>
                        </a:spcAft>
                        <a:buNone/>
                      </a:pPr>
                      <a:endParaRPr sz="1000"/>
                    </a:p>
                  </a:txBody>
                  <a:tcPr marL="9525" marR="9525" marT="9525" marB="91425" anchor="b"/>
                </a:tc>
                <a:extLst>
                  <a:ext uri="{0D108BD9-81ED-4DB2-BD59-A6C34878D82A}">
                    <a16:rowId xmlns:a16="http://schemas.microsoft.com/office/drawing/2014/main" val="10011"/>
                  </a:ext>
                </a:extLst>
              </a:tr>
            </a:tbl>
          </a:graphicData>
        </a:graphic>
      </p:graphicFrame>
      <p:sp>
        <p:nvSpPr>
          <p:cNvPr id="403" name="Shape 403"/>
          <p:cNvSpPr/>
          <p:nvPr/>
        </p:nvSpPr>
        <p:spPr>
          <a:xfrm>
            <a:off x="7716875" y="10441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4" name="Shape 404"/>
          <p:cNvSpPr/>
          <p:nvPr/>
        </p:nvSpPr>
        <p:spPr>
          <a:xfrm>
            <a:off x="7716150" y="6954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5" name="Shape 405"/>
          <p:cNvSpPr/>
          <p:nvPr/>
        </p:nvSpPr>
        <p:spPr>
          <a:xfrm>
            <a:off x="7716150" y="17021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6" name="Shape 406"/>
          <p:cNvSpPr/>
          <p:nvPr/>
        </p:nvSpPr>
        <p:spPr>
          <a:xfrm>
            <a:off x="7716150" y="20498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7" name="Shape 407"/>
          <p:cNvSpPr/>
          <p:nvPr/>
        </p:nvSpPr>
        <p:spPr>
          <a:xfrm>
            <a:off x="7716150" y="23717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8" name="Shape 408"/>
          <p:cNvSpPr/>
          <p:nvPr/>
        </p:nvSpPr>
        <p:spPr>
          <a:xfrm>
            <a:off x="7716150" y="26857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09" name="Shape 409"/>
          <p:cNvSpPr/>
          <p:nvPr/>
        </p:nvSpPr>
        <p:spPr>
          <a:xfrm>
            <a:off x="7716150" y="30645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0" name="Shape 410"/>
          <p:cNvSpPr/>
          <p:nvPr/>
        </p:nvSpPr>
        <p:spPr>
          <a:xfrm>
            <a:off x="7716150" y="33891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1" name="Shape 411"/>
          <p:cNvSpPr/>
          <p:nvPr/>
        </p:nvSpPr>
        <p:spPr>
          <a:xfrm>
            <a:off x="7716150" y="36999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2" name="Shape 412"/>
          <p:cNvSpPr/>
          <p:nvPr/>
        </p:nvSpPr>
        <p:spPr>
          <a:xfrm>
            <a:off x="8629950" y="6941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3" name="Shape 413"/>
          <p:cNvSpPr/>
          <p:nvPr/>
        </p:nvSpPr>
        <p:spPr>
          <a:xfrm>
            <a:off x="8629950" y="10441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4" name="Shape 414"/>
          <p:cNvSpPr/>
          <p:nvPr/>
        </p:nvSpPr>
        <p:spPr>
          <a:xfrm>
            <a:off x="8629950" y="13544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5" name="Shape 415"/>
          <p:cNvSpPr/>
          <p:nvPr/>
        </p:nvSpPr>
        <p:spPr>
          <a:xfrm>
            <a:off x="8629950" y="17032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6" name="Shape 416"/>
          <p:cNvSpPr/>
          <p:nvPr/>
        </p:nvSpPr>
        <p:spPr>
          <a:xfrm>
            <a:off x="8629950" y="20520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7" name="Shape 417"/>
          <p:cNvSpPr/>
          <p:nvPr/>
        </p:nvSpPr>
        <p:spPr>
          <a:xfrm>
            <a:off x="8629950" y="23717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8" name="Shape 418"/>
          <p:cNvSpPr/>
          <p:nvPr/>
        </p:nvSpPr>
        <p:spPr>
          <a:xfrm>
            <a:off x="8629950" y="269146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19" name="Shape 419"/>
          <p:cNvSpPr/>
          <p:nvPr/>
        </p:nvSpPr>
        <p:spPr>
          <a:xfrm>
            <a:off x="8629950" y="30816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0" name="Shape 420"/>
          <p:cNvSpPr/>
          <p:nvPr/>
        </p:nvSpPr>
        <p:spPr>
          <a:xfrm>
            <a:off x="8629950" y="34100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1" name="Shape 421"/>
          <p:cNvSpPr/>
          <p:nvPr/>
        </p:nvSpPr>
        <p:spPr>
          <a:xfrm>
            <a:off x="8629950" y="37114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2" name="Shape 422"/>
          <p:cNvSpPr/>
          <p:nvPr/>
        </p:nvSpPr>
        <p:spPr>
          <a:xfrm>
            <a:off x="6878550" y="6954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3" name="Shape 423"/>
          <p:cNvSpPr/>
          <p:nvPr/>
        </p:nvSpPr>
        <p:spPr>
          <a:xfrm>
            <a:off x="6880000" y="10347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4" name="Shape 424"/>
          <p:cNvSpPr/>
          <p:nvPr/>
        </p:nvSpPr>
        <p:spPr>
          <a:xfrm>
            <a:off x="6880000" y="13544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5" name="Shape 425"/>
          <p:cNvSpPr/>
          <p:nvPr/>
        </p:nvSpPr>
        <p:spPr>
          <a:xfrm>
            <a:off x="6878550" y="17032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6" name="Shape 426"/>
          <p:cNvSpPr/>
          <p:nvPr/>
        </p:nvSpPr>
        <p:spPr>
          <a:xfrm>
            <a:off x="6878550" y="20520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7" name="Shape 427"/>
          <p:cNvSpPr/>
          <p:nvPr/>
        </p:nvSpPr>
        <p:spPr>
          <a:xfrm>
            <a:off x="6878550" y="23717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8" name="Shape 428"/>
          <p:cNvSpPr/>
          <p:nvPr/>
        </p:nvSpPr>
        <p:spPr>
          <a:xfrm>
            <a:off x="6878550" y="26914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29" name="Shape 429"/>
          <p:cNvSpPr/>
          <p:nvPr/>
        </p:nvSpPr>
        <p:spPr>
          <a:xfrm>
            <a:off x="6878550" y="30700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0" name="Shape 430"/>
          <p:cNvSpPr/>
          <p:nvPr/>
        </p:nvSpPr>
        <p:spPr>
          <a:xfrm>
            <a:off x="6878550" y="33988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1" name="Shape 431"/>
          <p:cNvSpPr/>
          <p:nvPr/>
        </p:nvSpPr>
        <p:spPr>
          <a:xfrm>
            <a:off x="6878550" y="37115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2" name="Shape 432"/>
          <p:cNvSpPr/>
          <p:nvPr/>
        </p:nvSpPr>
        <p:spPr>
          <a:xfrm>
            <a:off x="7563038" y="13544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3" name="Shape 433"/>
          <p:cNvSpPr/>
          <p:nvPr/>
        </p:nvSpPr>
        <p:spPr>
          <a:xfrm>
            <a:off x="7716863" y="13544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4" name="Shape 434"/>
          <p:cNvSpPr/>
          <p:nvPr/>
        </p:nvSpPr>
        <p:spPr>
          <a:xfrm>
            <a:off x="3532450" y="4513350"/>
            <a:ext cx="343500" cy="337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5" name="Shape 435"/>
          <p:cNvSpPr/>
          <p:nvPr/>
        </p:nvSpPr>
        <p:spPr>
          <a:xfrm>
            <a:off x="7056638" y="4509575"/>
            <a:ext cx="343500" cy="33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36" name="Shape 436"/>
          <p:cNvSpPr txBox="1"/>
          <p:nvPr/>
        </p:nvSpPr>
        <p:spPr>
          <a:xfrm>
            <a:off x="7408175" y="4509575"/>
            <a:ext cx="15684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Windows (29/30)</a:t>
            </a:r>
            <a:endParaRPr/>
          </a:p>
        </p:txBody>
      </p:sp>
      <p:sp>
        <p:nvSpPr>
          <p:cNvPr id="437" name="Shape 437"/>
          <p:cNvSpPr txBox="1"/>
          <p:nvPr/>
        </p:nvSpPr>
        <p:spPr>
          <a:xfrm>
            <a:off x="3875800" y="45133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Ubuntu (0/30)</a:t>
            </a:r>
            <a:endParaRPr/>
          </a:p>
        </p:txBody>
      </p:sp>
      <p:sp>
        <p:nvSpPr>
          <p:cNvPr id="438" name="Shape 438"/>
          <p:cNvSpPr txBox="1"/>
          <p:nvPr/>
        </p:nvSpPr>
        <p:spPr>
          <a:xfrm>
            <a:off x="5628400" y="45133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a:t>Neutral (1/30)</a:t>
            </a:r>
            <a:endParaRPr/>
          </a:p>
        </p:txBody>
      </p:sp>
      <p:sp>
        <p:nvSpPr>
          <p:cNvPr id="439" name="Shape 439"/>
          <p:cNvSpPr/>
          <p:nvPr/>
        </p:nvSpPr>
        <p:spPr>
          <a:xfrm rot="2652695">
            <a:off x="5302526" y="4513892"/>
            <a:ext cx="369993" cy="376990"/>
          </a:xfrm>
          <a:prstGeom prst="chord">
            <a:avLst>
              <a:gd name="adj1" fmla="val 2700000"/>
              <a:gd name="adj2" fmla="val 1344902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0" name="Shape 440"/>
          <p:cNvSpPr/>
          <p:nvPr/>
        </p:nvSpPr>
        <p:spPr>
          <a:xfrm rot="-8147305">
            <a:off x="5302130" y="4514117"/>
            <a:ext cx="369993" cy="376990"/>
          </a:xfrm>
          <a:prstGeom prst="chord">
            <a:avLst>
              <a:gd name="adj1" fmla="val 2700000"/>
              <a:gd name="adj2" fmla="val 13449025"/>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1" name="Shape 441"/>
          <p:cNvSpPr/>
          <p:nvPr/>
        </p:nvSpPr>
        <p:spPr>
          <a:xfrm>
            <a:off x="7716150" y="40047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2" name="Shape 442"/>
          <p:cNvSpPr/>
          <p:nvPr/>
        </p:nvSpPr>
        <p:spPr>
          <a:xfrm>
            <a:off x="8629950" y="40162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3" name="Shape 443"/>
          <p:cNvSpPr/>
          <p:nvPr/>
        </p:nvSpPr>
        <p:spPr>
          <a:xfrm>
            <a:off x="6878550" y="40163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448" name="Shape 448"/>
          <p:cNvPicPr preferRelativeResize="0"/>
          <p:nvPr/>
        </p:nvPicPr>
        <p:blipFill>
          <a:blip r:embed="rId3">
            <a:alphaModFix/>
          </a:blip>
          <a:stretch>
            <a:fillRect/>
          </a:stretch>
        </p:blipFill>
        <p:spPr>
          <a:xfrm>
            <a:off x="0" y="0"/>
            <a:ext cx="9144000" cy="5143501"/>
          </a:xfrm>
          <a:prstGeom prst="rect">
            <a:avLst/>
          </a:prstGeom>
          <a:noFill/>
          <a:ln>
            <a:noFill/>
          </a:ln>
        </p:spPr>
      </p:pic>
      <p:cxnSp>
        <p:nvCxnSpPr>
          <p:cNvPr id="449" name="Shape 449"/>
          <p:cNvCxnSpPr>
            <a:endCxn id="450" idx="0"/>
          </p:cNvCxnSpPr>
          <p:nvPr/>
        </p:nvCxnSpPr>
        <p:spPr>
          <a:xfrm flipH="1">
            <a:off x="1252200" y="3848250"/>
            <a:ext cx="871200" cy="366600"/>
          </a:xfrm>
          <a:prstGeom prst="straightConnector1">
            <a:avLst/>
          </a:prstGeom>
          <a:noFill/>
          <a:ln w="9525" cap="flat" cmpd="sng">
            <a:solidFill>
              <a:schemeClr val="dk2"/>
            </a:solidFill>
            <a:prstDash val="solid"/>
            <a:round/>
            <a:headEnd type="none" w="med" len="med"/>
            <a:tailEnd type="triangle" w="med" len="med"/>
          </a:ln>
        </p:spPr>
      </p:cxnSp>
      <p:cxnSp>
        <p:nvCxnSpPr>
          <p:cNvPr id="451" name="Shape 451"/>
          <p:cNvCxnSpPr>
            <a:endCxn id="452" idx="0"/>
          </p:cNvCxnSpPr>
          <p:nvPr/>
        </p:nvCxnSpPr>
        <p:spPr>
          <a:xfrm flipH="1">
            <a:off x="3005625" y="4050450"/>
            <a:ext cx="228300" cy="479400"/>
          </a:xfrm>
          <a:prstGeom prst="straightConnector1">
            <a:avLst/>
          </a:prstGeom>
          <a:noFill/>
          <a:ln w="9525" cap="flat" cmpd="sng">
            <a:solidFill>
              <a:schemeClr val="dk2"/>
            </a:solidFill>
            <a:prstDash val="solid"/>
            <a:round/>
            <a:headEnd type="none" w="med" len="med"/>
            <a:tailEnd type="triangle" w="med" len="med"/>
          </a:ln>
        </p:spPr>
      </p:cxnSp>
      <p:cxnSp>
        <p:nvCxnSpPr>
          <p:cNvPr id="453" name="Shape 453"/>
          <p:cNvCxnSpPr>
            <a:endCxn id="454" idx="2"/>
          </p:cNvCxnSpPr>
          <p:nvPr/>
        </p:nvCxnSpPr>
        <p:spPr>
          <a:xfrm rot="10800000">
            <a:off x="3840925" y="1445038"/>
            <a:ext cx="60000" cy="1755300"/>
          </a:xfrm>
          <a:prstGeom prst="straightConnector1">
            <a:avLst/>
          </a:prstGeom>
          <a:noFill/>
          <a:ln w="9525" cap="flat" cmpd="sng">
            <a:solidFill>
              <a:schemeClr val="dk2"/>
            </a:solidFill>
            <a:prstDash val="solid"/>
            <a:round/>
            <a:headEnd type="none" w="med" len="med"/>
            <a:tailEnd type="triangle" w="med" len="med"/>
          </a:ln>
        </p:spPr>
      </p:cxnSp>
      <p:cxnSp>
        <p:nvCxnSpPr>
          <p:cNvPr id="455" name="Shape 455"/>
          <p:cNvCxnSpPr>
            <a:endCxn id="456" idx="2"/>
          </p:cNvCxnSpPr>
          <p:nvPr/>
        </p:nvCxnSpPr>
        <p:spPr>
          <a:xfrm rot="10800000" flipH="1">
            <a:off x="6503300" y="1071375"/>
            <a:ext cx="876300" cy="936900"/>
          </a:xfrm>
          <a:prstGeom prst="straightConnector1">
            <a:avLst/>
          </a:prstGeom>
          <a:noFill/>
          <a:ln w="9525" cap="flat" cmpd="sng">
            <a:solidFill>
              <a:schemeClr val="dk2"/>
            </a:solidFill>
            <a:prstDash val="solid"/>
            <a:round/>
            <a:headEnd type="none" w="med" len="med"/>
            <a:tailEnd type="triangle" w="med" len="med"/>
          </a:ln>
        </p:spPr>
      </p:cxnSp>
      <p:cxnSp>
        <p:nvCxnSpPr>
          <p:cNvPr id="457" name="Shape 457"/>
          <p:cNvCxnSpPr>
            <a:endCxn id="458" idx="2"/>
          </p:cNvCxnSpPr>
          <p:nvPr/>
        </p:nvCxnSpPr>
        <p:spPr>
          <a:xfrm rot="10800000">
            <a:off x="1020450" y="1305950"/>
            <a:ext cx="463500" cy="1275000"/>
          </a:xfrm>
          <a:prstGeom prst="straightConnector1">
            <a:avLst/>
          </a:prstGeom>
          <a:noFill/>
          <a:ln w="9525" cap="flat" cmpd="sng">
            <a:solidFill>
              <a:schemeClr val="dk2"/>
            </a:solidFill>
            <a:prstDash val="solid"/>
            <a:round/>
            <a:headEnd type="none" w="med" len="med"/>
            <a:tailEnd type="triangle" w="med" len="med"/>
          </a:ln>
        </p:spPr>
      </p:cxnSp>
      <p:cxnSp>
        <p:nvCxnSpPr>
          <p:cNvPr id="459" name="Shape 459"/>
          <p:cNvCxnSpPr>
            <a:endCxn id="460" idx="2"/>
          </p:cNvCxnSpPr>
          <p:nvPr/>
        </p:nvCxnSpPr>
        <p:spPr>
          <a:xfrm rot="10800000">
            <a:off x="2092275" y="1357225"/>
            <a:ext cx="723300" cy="1964400"/>
          </a:xfrm>
          <a:prstGeom prst="straightConnector1">
            <a:avLst/>
          </a:prstGeom>
          <a:noFill/>
          <a:ln w="9525" cap="flat" cmpd="sng">
            <a:solidFill>
              <a:schemeClr val="dk2"/>
            </a:solidFill>
            <a:prstDash val="solid"/>
            <a:round/>
            <a:headEnd type="none" w="med" len="med"/>
            <a:tailEnd type="triangle" w="med" len="med"/>
          </a:ln>
        </p:spPr>
      </p:cxnSp>
      <p:sp>
        <p:nvSpPr>
          <p:cNvPr id="460" name="Shape 460"/>
          <p:cNvSpPr/>
          <p:nvPr/>
        </p:nvSpPr>
        <p:spPr>
          <a:xfrm>
            <a:off x="1793175" y="896425"/>
            <a:ext cx="598200" cy="4608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Ubuntu</a:t>
            </a:r>
            <a:endParaRPr sz="700"/>
          </a:p>
        </p:txBody>
      </p:sp>
      <p:sp>
        <p:nvSpPr>
          <p:cNvPr id="458" name="Shape 458"/>
          <p:cNvSpPr/>
          <p:nvPr/>
        </p:nvSpPr>
        <p:spPr>
          <a:xfrm>
            <a:off x="721350" y="845150"/>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Windows</a:t>
            </a:r>
            <a:endParaRPr sz="700"/>
          </a:p>
        </p:txBody>
      </p:sp>
      <p:sp>
        <p:nvSpPr>
          <p:cNvPr id="454" name="Shape 454"/>
          <p:cNvSpPr/>
          <p:nvPr/>
        </p:nvSpPr>
        <p:spPr>
          <a:xfrm>
            <a:off x="3541825" y="984238"/>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Ubuntu</a:t>
            </a:r>
            <a:endParaRPr sz="700"/>
          </a:p>
        </p:txBody>
      </p:sp>
      <p:sp>
        <p:nvSpPr>
          <p:cNvPr id="456" name="Shape 456"/>
          <p:cNvSpPr/>
          <p:nvPr/>
        </p:nvSpPr>
        <p:spPr>
          <a:xfrm>
            <a:off x="7080500" y="61057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Windows</a:t>
            </a:r>
            <a:endParaRPr sz="700"/>
          </a:p>
        </p:txBody>
      </p:sp>
      <p:sp>
        <p:nvSpPr>
          <p:cNvPr id="452" name="Shape 452"/>
          <p:cNvSpPr/>
          <p:nvPr/>
        </p:nvSpPr>
        <p:spPr>
          <a:xfrm>
            <a:off x="2706525" y="45298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 Windows</a:t>
            </a:r>
            <a:endParaRPr sz="700"/>
          </a:p>
        </p:txBody>
      </p:sp>
      <p:sp>
        <p:nvSpPr>
          <p:cNvPr id="450" name="Shape 450"/>
          <p:cNvSpPr/>
          <p:nvPr/>
        </p:nvSpPr>
        <p:spPr>
          <a:xfrm>
            <a:off x="953100" y="4214850"/>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 Ubuntu</a:t>
            </a:r>
            <a:endParaRPr sz="700"/>
          </a:p>
        </p:txBody>
      </p:sp>
      <p:sp>
        <p:nvSpPr>
          <p:cNvPr id="461" name="Shape 461"/>
          <p:cNvSpPr txBox="1"/>
          <p:nvPr/>
        </p:nvSpPr>
        <p:spPr>
          <a:xfrm>
            <a:off x="2440350" y="980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Dimensioni Linguaggi</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466" name="Shape 466"/>
          <p:cNvPicPr preferRelativeResize="0"/>
          <p:nvPr/>
        </p:nvPicPr>
        <p:blipFill>
          <a:blip r:embed="rId3">
            <a:alphaModFix/>
          </a:blip>
          <a:stretch>
            <a:fillRect/>
          </a:stretch>
        </p:blipFill>
        <p:spPr>
          <a:xfrm>
            <a:off x="0" y="0"/>
            <a:ext cx="9144003" cy="5143498"/>
          </a:xfrm>
          <a:prstGeom prst="rect">
            <a:avLst/>
          </a:prstGeom>
          <a:noFill/>
          <a:ln>
            <a:noFill/>
          </a:ln>
        </p:spPr>
      </p:pic>
      <p:cxnSp>
        <p:nvCxnSpPr>
          <p:cNvPr id="467" name="Shape 467"/>
          <p:cNvCxnSpPr>
            <a:endCxn id="468" idx="0"/>
          </p:cNvCxnSpPr>
          <p:nvPr/>
        </p:nvCxnSpPr>
        <p:spPr>
          <a:xfrm flipH="1">
            <a:off x="2057050" y="4126775"/>
            <a:ext cx="248400" cy="445800"/>
          </a:xfrm>
          <a:prstGeom prst="straightConnector1">
            <a:avLst/>
          </a:prstGeom>
          <a:noFill/>
          <a:ln w="9525" cap="flat" cmpd="sng">
            <a:solidFill>
              <a:schemeClr val="dk2"/>
            </a:solidFill>
            <a:prstDash val="solid"/>
            <a:round/>
            <a:headEnd type="none" w="med" len="med"/>
            <a:tailEnd type="triangle" w="med" len="med"/>
          </a:ln>
        </p:spPr>
      </p:cxnSp>
      <p:cxnSp>
        <p:nvCxnSpPr>
          <p:cNvPr id="469" name="Shape 469"/>
          <p:cNvCxnSpPr>
            <a:endCxn id="470" idx="2"/>
          </p:cNvCxnSpPr>
          <p:nvPr/>
        </p:nvCxnSpPr>
        <p:spPr>
          <a:xfrm rot="10800000" flipH="1">
            <a:off x="6785225" y="1139775"/>
            <a:ext cx="731100" cy="1065000"/>
          </a:xfrm>
          <a:prstGeom prst="straightConnector1">
            <a:avLst/>
          </a:prstGeom>
          <a:noFill/>
          <a:ln w="9525" cap="flat" cmpd="sng">
            <a:solidFill>
              <a:schemeClr val="dk2"/>
            </a:solidFill>
            <a:prstDash val="solid"/>
            <a:round/>
            <a:headEnd type="none" w="med" len="med"/>
            <a:tailEnd type="triangle" w="med" len="med"/>
          </a:ln>
        </p:spPr>
      </p:cxnSp>
      <p:cxnSp>
        <p:nvCxnSpPr>
          <p:cNvPr id="471" name="Shape 471"/>
          <p:cNvCxnSpPr>
            <a:endCxn id="472" idx="2"/>
          </p:cNvCxnSpPr>
          <p:nvPr/>
        </p:nvCxnSpPr>
        <p:spPr>
          <a:xfrm rot="10800000">
            <a:off x="1314325" y="1357225"/>
            <a:ext cx="167100" cy="1254900"/>
          </a:xfrm>
          <a:prstGeom prst="straightConnector1">
            <a:avLst/>
          </a:prstGeom>
          <a:noFill/>
          <a:ln w="9525" cap="flat" cmpd="sng">
            <a:solidFill>
              <a:schemeClr val="dk2"/>
            </a:solidFill>
            <a:prstDash val="solid"/>
            <a:round/>
            <a:headEnd type="none" w="med" len="med"/>
            <a:tailEnd type="triangle" w="med" len="med"/>
          </a:ln>
        </p:spPr>
      </p:cxnSp>
      <p:sp>
        <p:nvSpPr>
          <p:cNvPr id="472" name="Shape 472"/>
          <p:cNvSpPr/>
          <p:nvPr/>
        </p:nvSpPr>
        <p:spPr>
          <a:xfrm>
            <a:off x="1015225" y="89642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a:t>
            </a:r>
            <a:endParaRPr sz="700"/>
          </a:p>
        </p:txBody>
      </p:sp>
      <p:sp>
        <p:nvSpPr>
          <p:cNvPr id="470" name="Shape 470"/>
          <p:cNvSpPr/>
          <p:nvPr/>
        </p:nvSpPr>
        <p:spPr>
          <a:xfrm>
            <a:off x="7217225" y="67897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a:t>
            </a:r>
            <a:endParaRPr sz="700"/>
          </a:p>
        </p:txBody>
      </p:sp>
      <p:sp>
        <p:nvSpPr>
          <p:cNvPr id="468" name="Shape 468"/>
          <p:cNvSpPr/>
          <p:nvPr/>
        </p:nvSpPr>
        <p:spPr>
          <a:xfrm>
            <a:off x="1757950" y="4572575"/>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 </a:t>
            </a:r>
            <a:endParaRPr sz="700"/>
          </a:p>
        </p:txBody>
      </p:sp>
      <p:sp>
        <p:nvSpPr>
          <p:cNvPr id="473" name="Shape 473"/>
          <p:cNvSpPr txBox="1"/>
          <p:nvPr/>
        </p:nvSpPr>
        <p:spPr>
          <a:xfrm>
            <a:off x="2440350" y="980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Dimensioni Medio Linguaggi</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pic>
        <p:nvPicPr>
          <p:cNvPr id="478" name="Shape 478"/>
          <p:cNvPicPr preferRelativeResize="0"/>
          <p:nvPr/>
        </p:nvPicPr>
        <p:blipFill>
          <a:blip r:embed="rId3">
            <a:alphaModFix/>
          </a:blip>
          <a:stretch>
            <a:fillRect/>
          </a:stretch>
        </p:blipFill>
        <p:spPr>
          <a:xfrm>
            <a:off x="0" y="0"/>
            <a:ext cx="9143997" cy="5143499"/>
          </a:xfrm>
          <a:prstGeom prst="rect">
            <a:avLst/>
          </a:prstGeom>
          <a:noFill/>
          <a:ln>
            <a:noFill/>
          </a:ln>
        </p:spPr>
      </p:pic>
      <p:cxnSp>
        <p:nvCxnSpPr>
          <p:cNvPr id="479" name="Shape 479"/>
          <p:cNvCxnSpPr>
            <a:endCxn id="480" idx="0"/>
          </p:cNvCxnSpPr>
          <p:nvPr/>
        </p:nvCxnSpPr>
        <p:spPr>
          <a:xfrm flipH="1">
            <a:off x="1180300" y="2717575"/>
            <a:ext cx="871200" cy="366600"/>
          </a:xfrm>
          <a:prstGeom prst="straightConnector1">
            <a:avLst/>
          </a:prstGeom>
          <a:noFill/>
          <a:ln w="9525" cap="flat" cmpd="sng">
            <a:solidFill>
              <a:schemeClr val="dk2"/>
            </a:solidFill>
            <a:prstDash val="solid"/>
            <a:round/>
            <a:headEnd type="none" w="med" len="med"/>
            <a:tailEnd type="triangle" w="med" len="med"/>
          </a:ln>
        </p:spPr>
      </p:cxnSp>
      <p:cxnSp>
        <p:nvCxnSpPr>
          <p:cNvPr id="481" name="Shape 481"/>
          <p:cNvCxnSpPr>
            <a:endCxn id="482" idx="0"/>
          </p:cNvCxnSpPr>
          <p:nvPr/>
        </p:nvCxnSpPr>
        <p:spPr>
          <a:xfrm flipH="1">
            <a:off x="3358550" y="3795550"/>
            <a:ext cx="228300" cy="479400"/>
          </a:xfrm>
          <a:prstGeom prst="straightConnector1">
            <a:avLst/>
          </a:prstGeom>
          <a:noFill/>
          <a:ln w="9525" cap="flat" cmpd="sng">
            <a:solidFill>
              <a:schemeClr val="dk2"/>
            </a:solidFill>
            <a:prstDash val="solid"/>
            <a:round/>
            <a:headEnd type="none" w="med" len="med"/>
            <a:tailEnd type="triangle" w="med" len="med"/>
          </a:ln>
        </p:spPr>
      </p:cxnSp>
      <p:cxnSp>
        <p:nvCxnSpPr>
          <p:cNvPr id="483" name="Shape 483"/>
          <p:cNvCxnSpPr>
            <a:endCxn id="484" idx="2"/>
          </p:cNvCxnSpPr>
          <p:nvPr/>
        </p:nvCxnSpPr>
        <p:spPr>
          <a:xfrm rot="10800000">
            <a:off x="4703600" y="1445038"/>
            <a:ext cx="60000" cy="1755300"/>
          </a:xfrm>
          <a:prstGeom prst="straightConnector1">
            <a:avLst/>
          </a:prstGeom>
          <a:noFill/>
          <a:ln w="9525" cap="flat" cmpd="sng">
            <a:solidFill>
              <a:schemeClr val="dk2"/>
            </a:solidFill>
            <a:prstDash val="solid"/>
            <a:round/>
            <a:headEnd type="none" w="med" len="med"/>
            <a:tailEnd type="triangle" w="med" len="med"/>
          </a:ln>
        </p:spPr>
      </p:cxnSp>
      <p:cxnSp>
        <p:nvCxnSpPr>
          <p:cNvPr id="485" name="Shape 485"/>
          <p:cNvCxnSpPr>
            <a:endCxn id="486" idx="2"/>
          </p:cNvCxnSpPr>
          <p:nvPr/>
        </p:nvCxnSpPr>
        <p:spPr>
          <a:xfrm rot="10800000" flipH="1">
            <a:off x="5836675" y="2288600"/>
            <a:ext cx="876300" cy="936900"/>
          </a:xfrm>
          <a:prstGeom prst="straightConnector1">
            <a:avLst/>
          </a:prstGeom>
          <a:noFill/>
          <a:ln w="9525" cap="flat" cmpd="sng">
            <a:solidFill>
              <a:schemeClr val="dk2"/>
            </a:solidFill>
            <a:prstDash val="solid"/>
            <a:round/>
            <a:headEnd type="none" w="med" len="med"/>
            <a:tailEnd type="triangle" w="med" len="med"/>
          </a:ln>
        </p:spPr>
      </p:cxnSp>
      <p:cxnSp>
        <p:nvCxnSpPr>
          <p:cNvPr id="487" name="Shape 487"/>
          <p:cNvCxnSpPr>
            <a:endCxn id="488" idx="2"/>
          </p:cNvCxnSpPr>
          <p:nvPr/>
        </p:nvCxnSpPr>
        <p:spPr>
          <a:xfrm rot="10800000">
            <a:off x="1319550" y="1240575"/>
            <a:ext cx="463500" cy="1275000"/>
          </a:xfrm>
          <a:prstGeom prst="straightConnector1">
            <a:avLst/>
          </a:prstGeom>
          <a:noFill/>
          <a:ln w="9525" cap="flat" cmpd="sng">
            <a:solidFill>
              <a:schemeClr val="dk2"/>
            </a:solidFill>
            <a:prstDash val="solid"/>
            <a:round/>
            <a:headEnd type="none" w="med" len="med"/>
            <a:tailEnd type="triangle" w="med" len="med"/>
          </a:ln>
        </p:spPr>
      </p:cxnSp>
      <p:cxnSp>
        <p:nvCxnSpPr>
          <p:cNvPr id="489" name="Shape 489"/>
          <p:cNvCxnSpPr>
            <a:endCxn id="490" idx="2"/>
          </p:cNvCxnSpPr>
          <p:nvPr/>
        </p:nvCxnSpPr>
        <p:spPr>
          <a:xfrm rot="10800000">
            <a:off x="2862025" y="1305950"/>
            <a:ext cx="1131300" cy="1504200"/>
          </a:xfrm>
          <a:prstGeom prst="straightConnector1">
            <a:avLst/>
          </a:prstGeom>
          <a:noFill/>
          <a:ln w="9525" cap="flat" cmpd="sng">
            <a:solidFill>
              <a:schemeClr val="dk2"/>
            </a:solidFill>
            <a:prstDash val="solid"/>
            <a:round/>
            <a:headEnd type="none" w="med" len="med"/>
            <a:tailEnd type="triangle" w="med" len="med"/>
          </a:ln>
        </p:spPr>
      </p:cxnSp>
      <p:sp>
        <p:nvSpPr>
          <p:cNvPr id="490" name="Shape 490"/>
          <p:cNvSpPr/>
          <p:nvPr/>
        </p:nvSpPr>
        <p:spPr>
          <a:xfrm>
            <a:off x="2562925" y="845150"/>
            <a:ext cx="598200" cy="460800"/>
          </a:xfrm>
          <a:prstGeom prst="rect">
            <a:avLst/>
          </a:prstGeom>
          <a:noFill/>
          <a:ln w="9525" cap="flat" cmpd="sng">
            <a:solidFill>
              <a:srgbClr val="351C75"/>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Ubuntu</a:t>
            </a:r>
            <a:endParaRPr sz="700"/>
          </a:p>
        </p:txBody>
      </p:sp>
      <p:sp>
        <p:nvSpPr>
          <p:cNvPr id="488" name="Shape 488"/>
          <p:cNvSpPr/>
          <p:nvPr/>
        </p:nvSpPr>
        <p:spPr>
          <a:xfrm>
            <a:off x="1020450" y="77977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Windows</a:t>
            </a:r>
            <a:endParaRPr sz="700"/>
          </a:p>
        </p:txBody>
      </p:sp>
      <p:sp>
        <p:nvSpPr>
          <p:cNvPr id="484" name="Shape 484"/>
          <p:cNvSpPr/>
          <p:nvPr/>
        </p:nvSpPr>
        <p:spPr>
          <a:xfrm>
            <a:off x="4404500" y="984238"/>
            <a:ext cx="598200" cy="460800"/>
          </a:xfrm>
          <a:prstGeom prst="rect">
            <a:avLst/>
          </a:prstGeom>
          <a:noFill/>
          <a:ln w="9525" cap="flat" cmpd="sng">
            <a:solidFill>
              <a:srgbClr val="BF9000"/>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Ubuntu</a:t>
            </a:r>
            <a:endParaRPr sz="700"/>
          </a:p>
        </p:txBody>
      </p:sp>
      <p:sp>
        <p:nvSpPr>
          <p:cNvPr id="486" name="Shape 486"/>
          <p:cNvSpPr/>
          <p:nvPr/>
        </p:nvSpPr>
        <p:spPr>
          <a:xfrm>
            <a:off x="6413875" y="1827800"/>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Windows</a:t>
            </a:r>
            <a:endParaRPr sz="700"/>
          </a:p>
        </p:txBody>
      </p:sp>
      <p:sp>
        <p:nvSpPr>
          <p:cNvPr id="482" name="Shape 482"/>
          <p:cNvSpPr/>
          <p:nvPr/>
        </p:nvSpPr>
        <p:spPr>
          <a:xfrm>
            <a:off x="3059450" y="4274950"/>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 Windows</a:t>
            </a:r>
            <a:endParaRPr sz="700"/>
          </a:p>
        </p:txBody>
      </p:sp>
      <p:sp>
        <p:nvSpPr>
          <p:cNvPr id="480" name="Shape 480"/>
          <p:cNvSpPr/>
          <p:nvPr/>
        </p:nvSpPr>
        <p:spPr>
          <a:xfrm>
            <a:off x="881200" y="3084175"/>
            <a:ext cx="598200" cy="460800"/>
          </a:xfrm>
          <a:prstGeom prst="rect">
            <a:avLst/>
          </a:prstGeom>
          <a:noFill/>
          <a:ln w="9525" cap="flat" cmpd="sng">
            <a:solidFill>
              <a:srgbClr val="38761D"/>
            </a:solidFill>
            <a:prstDash val="dash"/>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 Ubuntu</a:t>
            </a:r>
            <a:endParaRPr sz="700"/>
          </a:p>
        </p:txBody>
      </p:sp>
      <p:sp>
        <p:nvSpPr>
          <p:cNvPr id="491" name="Shape 491"/>
          <p:cNvSpPr txBox="1"/>
          <p:nvPr/>
        </p:nvSpPr>
        <p:spPr>
          <a:xfrm>
            <a:off x="2440350" y="980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Non Zero Linguaggi</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pic>
        <p:nvPicPr>
          <p:cNvPr id="496" name="Shape 496"/>
          <p:cNvPicPr preferRelativeResize="0"/>
          <p:nvPr/>
        </p:nvPicPr>
        <p:blipFill>
          <a:blip r:embed="rId3">
            <a:alphaModFix/>
          </a:blip>
          <a:stretch>
            <a:fillRect/>
          </a:stretch>
        </p:blipFill>
        <p:spPr>
          <a:xfrm>
            <a:off x="0" y="0"/>
            <a:ext cx="9144001" cy="5143501"/>
          </a:xfrm>
          <a:prstGeom prst="rect">
            <a:avLst/>
          </a:prstGeom>
          <a:noFill/>
          <a:ln>
            <a:noFill/>
          </a:ln>
        </p:spPr>
      </p:pic>
      <p:cxnSp>
        <p:nvCxnSpPr>
          <p:cNvPr id="497" name="Shape 497"/>
          <p:cNvCxnSpPr>
            <a:endCxn id="498" idx="0"/>
          </p:cNvCxnSpPr>
          <p:nvPr/>
        </p:nvCxnSpPr>
        <p:spPr>
          <a:xfrm flipH="1">
            <a:off x="3481800" y="3832675"/>
            <a:ext cx="248400" cy="445800"/>
          </a:xfrm>
          <a:prstGeom prst="straightConnector1">
            <a:avLst/>
          </a:prstGeom>
          <a:noFill/>
          <a:ln w="9525" cap="flat" cmpd="sng">
            <a:solidFill>
              <a:schemeClr val="dk2"/>
            </a:solidFill>
            <a:prstDash val="solid"/>
            <a:round/>
            <a:headEnd type="none" w="med" len="med"/>
            <a:tailEnd type="triangle" w="med" len="med"/>
          </a:ln>
        </p:spPr>
      </p:cxnSp>
      <p:cxnSp>
        <p:nvCxnSpPr>
          <p:cNvPr id="499" name="Shape 499"/>
          <p:cNvCxnSpPr>
            <a:endCxn id="500" idx="2"/>
          </p:cNvCxnSpPr>
          <p:nvPr/>
        </p:nvCxnSpPr>
        <p:spPr>
          <a:xfrm rot="10800000" flipH="1">
            <a:off x="6027100" y="2322725"/>
            <a:ext cx="731100" cy="1065000"/>
          </a:xfrm>
          <a:prstGeom prst="straightConnector1">
            <a:avLst/>
          </a:prstGeom>
          <a:noFill/>
          <a:ln w="9525" cap="flat" cmpd="sng">
            <a:solidFill>
              <a:schemeClr val="dk2"/>
            </a:solidFill>
            <a:prstDash val="solid"/>
            <a:round/>
            <a:headEnd type="none" w="med" len="med"/>
            <a:tailEnd type="triangle" w="med" len="med"/>
          </a:ln>
        </p:spPr>
      </p:cxnSp>
      <p:cxnSp>
        <p:nvCxnSpPr>
          <p:cNvPr id="501" name="Shape 501"/>
          <p:cNvCxnSpPr>
            <a:endCxn id="502" idx="2"/>
          </p:cNvCxnSpPr>
          <p:nvPr/>
        </p:nvCxnSpPr>
        <p:spPr>
          <a:xfrm rot="10800000">
            <a:off x="1647625" y="1272275"/>
            <a:ext cx="167100" cy="1254900"/>
          </a:xfrm>
          <a:prstGeom prst="straightConnector1">
            <a:avLst/>
          </a:prstGeom>
          <a:noFill/>
          <a:ln w="9525" cap="flat" cmpd="sng">
            <a:solidFill>
              <a:schemeClr val="dk2"/>
            </a:solidFill>
            <a:prstDash val="solid"/>
            <a:round/>
            <a:headEnd type="none" w="med" len="med"/>
            <a:tailEnd type="triangle" w="med" len="med"/>
          </a:ln>
        </p:spPr>
      </p:cxnSp>
      <p:sp>
        <p:nvSpPr>
          <p:cNvPr id="502" name="Shape 502"/>
          <p:cNvSpPr/>
          <p:nvPr/>
        </p:nvSpPr>
        <p:spPr>
          <a:xfrm>
            <a:off x="1348525" y="811475"/>
            <a:ext cx="598200" cy="460800"/>
          </a:xfrm>
          <a:prstGeom prst="rect">
            <a:avLst/>
          </a:prstGeom>
          <a:noFill/>
          <a:ln w="9525" cap="flat" cmpd="sng">
            <a:solidFill>
              <a:srgbClr val="351C75"/>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Python Error </a:t>
            </a:r>
            <a:endParaRPr sz="700"/>
          </a:p>
        </p:txBody>
      </p:sp>
      <p:sp>
        <p:nvSpPr>
          <p:cNvPr id="500" name="Shape 500"/>
          <p:cNvSpPr/>
          <p:nvPr/>
        </p:nvSpPr>
        <p:spPr>
          <a:xfrm>
            <a:off x="6459100" y="1861925"/>
            <a:ext cx="598200" cy="460800"/>
          </a:xfrm>
          <a:prstGeom prst="rect">
            <a:avLst/>
          </a:prstGeom>
          <a:noFill/>
          <a:ln w="9525" cap="flat" cmpd="sng">
            <a:solidFill>
              <a:srgbClr val="BF9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R Error </a:t>
            </a:r>
            <a:endParaRPr sz="700"/>
          </a:p>
        </p:txBody>
      </p:sp>
      <p:sp>
        <p:nvSpPr>
          <p:cNvPr id="498" name="Shape 498"/>
          <p:cNvSpPr/>
          <p:nvPr/>
        </p:nvSpPr>
        <p:spPr>
          <a:xfrm>
            <a:off x="3182700" y="4278475"/>
            <a:ext cx="598200" cy="460800"/>
          </a:xfrm>
          <a:prstGeom prst="rect">
            <a:avLst/>
          </a:prstGeom>
          <a:noFill/>
          <a:ln w="9525"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Matlab Error</a:t>
            </a:r>
            <a:endParaRPr sz="700"/>
          </a:p>
        </p:txBody>
      </p:sp>
      <p:sp>
        <p:nvSpPr>
          <p:cNvPr id="503" name="Shape 503"/>
          <p:cNvSpPr txBox="1"/>
          <p:nvPr/>
        </p:nvSpPr>
        <p:spPr>
          <a:xfrm>
            <a:off x="2440350" y="98050"/>
            <a:ext cx="42633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Non Zero Medio Linguaggi</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7"/>
        <p:cNvGrpSpPr/>
        <p:nvPr/>
      </p:nvGrpSpPr>
      <p:grpSpPr>
        <a:xfrm>
          <a:off x="0" y="0"/>
          <a:ext cx="0" cy="0"/>
          <a:chOff x="0" y="0"/>
          <a:chExt cx="0" cy="0"/>
        </a:xfrm>
      </p:grpSpPr>
      <p:pic>
        <p:nvPicPr>
          <p:cNvPr id="508" name="Shape 508"/>
          <p:cNvPicPr preferRelativeResize="0"/>
          <p:nvPr/>
        </p:nvPicPr>
        <p:blipFill>
          <a:blip r:embed="rId3">
            <a:alphaModFix/>
          </a:blip>
          <a:stretch>
            <a:fillRect/>
          </a:stretch>
        </p:blipFill>
        <p:spPr>
          <a:xfrm>
            <a:off x="0" y="0"/>
            <a:ext cx="9144000" cy="5143501"/>
          </a:xfrm>
          <a:prstGeom prst="rect">
            <a:avLst/>
          </a:prstGeom>
          <a:noFill/>
          <a:ln>
            <a:noFill/>
          </a:ln>
        </p:spPr>
      </p:pic>
      <p:sp>
        <p:nvSpPr>
          <p:cNvPr id="509" name="Shape 509"/>
          <p:cNvSpPr txBox="1"/>
          <p:nvPr/>
        </p:nvSpPr>
        <p:spPr>
          <a:xfrm>
            <a:off x="2246700" y="104575"/>
            <a:ext cx="46506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Dimensione Medio Sistemi Operativi</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MATLAB Source Code</a:t>
            </a:r>
            <a:endParaRPr/>
          </a:p>
        </p:txBody>
      </p:sp>
      <p:sp>
        <p:nvSpPr>
          <p:cNvPr id="91" name="Shape 91"/>
          <p:cNvSpPr txBox="1"/>
          <p:nvPr/>
        </p:nvSpPr>
        <p:spPr>
          <a:xfrm>
            <a:off x="346750" y="1080725"/>
            <a:ext cx="3348600" cy="35268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000" b="1">
                <a:solidFill>
                  <a:srgbClr val="274E13"/>
                </a:solidFill>
                <a:latin typeface="Courier New"/>
                <a:ea typeface="Courier New"/>
                <a:cs typeface="Courier New"/>
                <a:sym typeface="Courier New"/>
              </a:rPr>
              <a:t>%%Load the matrix contained in the file</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[A,rows,cols,entries,rep,field,symm] = mmread(</a:t>
            </a:r>
            <a:r>
              <a:rPr lang="it" sz="1000">
                <a:solidFill>
                  <a:schemeClr val="dk1"/>
                </a:solidFill>
                <a:latin typeface="Courier New"/>
                <a:ea typeface="Courier New"/>
                <a:cs typeface="Courier New"/>
                <a:sym typeface="Courier New"/>
              </a:rPr>
              <a:t>'</a:t>
            </a:r>
            <a:r>
              <a:rPr lang="it" sz="1000">
                <a:latin typeface="Courier New"/>
                <a:ea typeface="Courier New"/>
                <a:cs typeface="Courier New"/>
                <a:sym typeface="Courier New"/>
              </a:rPr>
              <a:t>directory\matrix.mtx');</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xe = ones(rows,1);</a:t>
            </a:r>
            <a:endParaRPr sz="1000">
              <a:latin typeface="Courier New"/>
              <a:ea typeface="Courier New"/>
              <a:cs typeface="Courier New"/>
              <a:sym typeface="Courier New"/>
            </a:endParaRPr>
          </a:p>
          <a:p>
            <a:pPr marL="0" lvl="0" indent="0">
              <a:spcBef>
                <a:spcPts val="0"/>
              </a:spcBef>
              <a:spcAft>
                <a:spcPts val="0"/>
              </a:spcAft>
              <a:buNone/>
            </a:pPr>
            <a:r>
              <a:rPr lang="it" sz="1000">
                <a:latin typeface="Courier New"/>
                <a:ea typeface="Courier New"/>
                <a:cs typeface="Courier New"/>
                <a:sym typeface="Courier New"/>
              </a:rPr>
              <a:t>b = A*xe;</a:t>
            </a:r>
            <a:endParaRPr sz="1000">
              <a:latin typeface="Courier New"/>
              <a:ea typeface="Courier New"/>
              <a:cs typeface="Courier New"/>
              <a:sym typeface="Courier New"/>
            </a:endParaRPr>
          </a:p>
          <a:p>
            <a:pPr marL="0" lvl="0" indent="0" rtl="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%%start the clock!</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tic;</a:t>
            </a:r>
            <a:endParaRPr sz="1000">
              <a:latin typeface="Courier New"/>
              <a:ea typeface="Courier New"/>
              <a:cs typeface="Courier New"/>
              <a:sym typeface="Courier New"/>
            </a:endParaRPr>
          </a:p>
          <a:p>
            <a:pPr marL="0" lvl="0" indent="0" rtl="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%%solve linear system</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x = A\b;</a:t>
            </a:r>
            <a:endParaRPr sz="1000">
              <a:latin typeface="Courier New"/>
              <a:ea typeface="Courier New"/>
              <a:cs typeface="Courier New"/>
              <a:sym typeface="Courier New"/>
            </a:endParaRPr>
          </a:p>
          <a:p>
            <a:pPr marL="0" lvl="0" indent="0" rtl="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%%stop the clock!</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t = toc;</a:t>
            </a:r>
            <a:endParaRPr sz="1000">
              <a:latin typeface="Courier New"/>
              <a:ea typeface="Courier New"/>
              <a:cs typeface="Courier New"/>
              <a:sym typeface="Courier New"/>
            </a:endParaRPr>
          </a:p>
          <a:p>
            <a:pPr marL="0" lvl="0" indent="0" rtl="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%%compute relative error</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error = norm(xe - x) / norm(xe);</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%%display the results</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disp(error);</a:t>
            </a:r>
            <a:endParaRPr sz="1000">
              <a:latin typeface="Courier New"/>
              <a:ea typeface="Courier New"/>
              <a:cs typeface="Courier New"/>
              <a:sym typeface="Courier New"/>
            </a:endParaRPr>
          </a:p>
          <a:p>
            <a:pPr marL="0" lvl="0" indent="0" rtl="0">
              <a:spcBef>
                <a:spcPts val="0"/>
              </a:spcBef>
              <a:spcAft>
                <a:spcPts val="0"/>
              </a:spcAft>
              <a:buNone/>
            </a:pPr>
            <a:r>
              <a:rPr lang="it" sz="1000">
                <a:latin typeface="Courier New"/>
                <a:ea typeface="Courier New"/>
                <a:cs typeface="Courier New"/>
                <a:sym typeface="Courier New"/>
              </a:rPr>
              <a:t>disp(t);</a:t>
            </a:r>
            <a:endParaRPr sz="1000">
              <a:latin typeface="Courier New"/>
              <a:ea typeface="Courier New"/>
              <a:cs typeface="Courier New"/>
              <a:sym typeface="Courier New"/>
            </a:endParaRPr>
          </a:p>
          <a:p>
            <a:pPr marL="0" lvl="0" indent="0" rtl="0">
              <a:spcBef>
                <a:spcPts val="0"/>
              </a:spcBef>
              <a:spcAft>
                <a:spcPts val="0"/>
              </a:spcAft>
              <a:buNone/>
            </a:pPr>
            <a:endParaRPr sz="1100"/>
          </a:p>
          <a:p>
            <a:pPr marL="0" lvl="0" indent="0" rtl="0">
              <a:spcBef>
                <a:spcPts val="0"/>
              </a:spcBef>
              <a:spcAft>
                <a:spcPts val="0"/>
              </a:spcAft>
              <a:buNone/>
            </a:pPr>
            <a:endParaRPr sz="1100"/>
          </a:p>
          <a:p>
            <a:pPr marL="0" lvl="0" indent="0" rtl="0">
              <a:spcBef>
                <a:spcPts val="0"/>
              </a:spcBef>
              <a:spcAft>
                <a:spcPts val="0"/>
              </a:spcAft>
              <a:buNone/>
            </a:pPr>
            <a:endParaRPr sz="1100"/>
          </a:p>
        </p:txBody>
      </p:sp>
      <p:sp>
        <p:nvSpPr>
          <p:cNvPr id="92" name="Shape 92"/>
          <p:cNvSpPr txBox="1"/>
          <p:nvPr/>
        </p:nvSpPr>
        <p:spPr>
          <a:xfrm>
            <a:off x="3619150" y="1080725"/>
            <a:ext cx="5213100" cy="3422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sz="1000">
                <a:latin typeface="Courier New"/>
                <a:ea typeface="Courier New"/>
                <a:cs typeface="Courier New"/>
                <a:sym typeface="Courier New"/>
              </a:rPr>
              <a:t>function [A,rows,cols,entries,rep,field,symm] = mmread(filename)</a:t>
            </a:r>
            <a:endParaRPr sz="1000">
              <a:latin typeface="Courier New"/>
              <a:ea typeface="Courier New"/>
              <a:cs typeface="Courier New"/>
              <a:sym typeface="Courier New"/>
            </a:endParaRPr>
          </a:p>
          <a:p>
            <a:pPr marL="0" lvl="0" indent="0">
              <a:spcBef>
                <a:spcPts val="0"/>
              </a:spcBef>
              <a:spcAft>
                <a:spcPts val="0"/>
              </a:spcAft>
              <a:buNone/>
            </a:pPr>
            <a:endParaRPr sz="1000">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function [A] = mmread(filename)</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function [A,rows,cols,entries,rep,field,symm] = mmread(filename)</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Reads the contents of the Matrix Market file 'filename'</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into the matrix 'A'.  'A' will be either sparse or full,</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depending on the Matrix Market format indicated by</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'coordinate' (coordinate sparse storage), or</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'array' (dense array storage).  The data will be duplicated</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as appropriate if symmetry is indicated in the header.</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Optionally, size information about the matrix can be</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obtained by using the return values rows, cols, and</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entries, where entries is the number of nonzero entries</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in the final matrix. Type information can also be retrieved</a:t>
            </a:r>
            <a:endParaRPr sz="1000" b="1">
              <a:solidFill>
                <a:srgbClr val="274E13"/>
              </a:solidFill>
              <a:latin typeface="Courier New"/>
              <a:ea typeface="Courier New"/>
              <a:cs typeface="Courier New"/>
              <a:sym typeface="Courier New"/>
            </a:endParaRPr>
          </a:p>
          <a:p>
            <a:pPr marL="0" lvl="0" indent="0">
              <a:spcBef>
                <a:spcPts val="0"/>
              </a:spcBef>
              <a:spcAft>
                <a:spcPts val="0"/>
              </a:spcAft>
              <a:buNone/>
            </a:pPr>
            <a:r>
              <a:rPr lang="it" sz="1000" b="1">
                <a:solidFill>
                  <a:srgbClr val="274E13"/>
                </a:solidFill>
                <a:latin typeface="Courier New"/>
                <a:ea typeface="Courier New"/>
                <a:cs typeface="Courier New"/>
                <a:sym typeface="Courier New"/>
              </a:rPr>
              <a:t>% using the optional return values rep (representation), field,</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r>
              <a:rPr lang="it" sz="1000" b="1">
                <a:solidFill>
                  <a:srgbClr val="274E13"/>
                </a:solidFill>
                <a:latin typeface="Courier New"/>
                <a:ea typeface="Courier New"/>
                <a:cs typeface="Courier New"/>
                <a:sym typeface="Courier New"/>
              </a:rPr>
              <a:t>% and symm (symmetry).</a:t>
            </a:r>
            <a:endParaRPr sz="1000" b="1">
              <a:solidFill>
                <a:srgbClr val="274E13"/>
              </a:solidFill>
              <a:latin typeface="Courier New"/>
              <a:ea typeface="Courier New"/>
              <a:cs typeface="Courier New"/>
              <a:sym typeface="Courier New"/>
            </a:endParaRPr>
          </a:p>
          <a:p>
            <a:pPr marL="0" lvl="0" indent="0" rtl="0">
              <a:spcBef>
                <a:spcPts val="0"/>
              </a:spcBef>
              <a:spcAft>
                <a:spcPts val="0"/>
              </a:spcAft>
              <a:buNone/>
            </a:pPr>
            <a:endParaRPr sz="1100"/>
          </a:p>
          <a:p>
            <a:pPr marL="0" lvl="0" indent="0" rtl="0">
              <a:spcBef>
                <a:spcPts val="0"/>
              </a:spcBef>
              <a:spcAft>
                <a:spcPts val="0"/>
              </a:spcAft>
              <a:buNone/>
            </a:pPr>
            <a:endParaRPr sz="1100"/>
          </a:p>
          <a:p>
            <a:pPr marL="0" lvl="0" indent="0" rtl="0">
              <a:spcBef>
                <a:spcPts val="0"/>
              </a:spcBef>
              <a:spcAft>
                <a:spcPts val="0"/>
              </a:spcAft>
              <a:buNone/>
            </a:pPr>
            <a:endParaRPr sz="11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pic>
        <p:nvPicPr>
          <p:cNvPr id="514" name="Shape 514"/>
          <p:cNvPicPr preferRelativeResize="0"/>
          <p:nvPr/>
        </p:nvPicPr>
        <p:blipFill>
          <a:blip r:embed="rId3">
            <a:alphaModFix/>
          </a:blip>
          <a:stretch>
            <a:fillRect/>
          </a:stretch>
        </p:blipFill>
        <p:spPr>
          <a:xfrm>
            <a:off x="0" y="0"/>
            <a:ext cx="9144000" cy="5143499"/>
          </a:xfrm>
          <a:prstGeom prst="rect">
            <a:avLst/>
          </a:prstGeom>
          <a:noFill/>
          <a:ln>
            <a:noFill/>
          </a:ln>
        </p:spPr>
      </p:pic>
      <p:sp>
        <p:nvSpPr>
          <p:cNvPr id="515" name="Shape 515"/>
          <p:cNvSpPr txBox="1"/>
          <p:nvPr/>
        </p:nvSpPr>
        <p:spPr>
          <a:xfrm>
            <a:off x="2246700" y="104575"/>
            <a:ext cx="4650600" cy="352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Errore - Non Zero Medio Sistemi Operativi</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
              <a:t>DIFFERENZA ERRORE AMBIENTI</a:t>
            </a:r>
            <a:endParaRPr/>
          </a:p>
        </p:txBody>
      </p:sp>
      <p:graphicFrame>
        <p:nvGraphicFramePr>
          <p:cNvPr id="521" name="Shape 521"/>
          <p:cNvGraphicFramePr/>
          <p:nvPr/>
        </p:nvGraphicFramePr>
        <p:xfrm>
          <a:off x="136525" y="998703"/>
          <a:ext cx="4435475" cy="3677735"/>
        </p:xfrm>
        <a:graphic>
          <a:graphicData uri="http://schemas.openxmlformats.org/drawingml/2006/table">
            <a:tbl>
              <a:tblPr>
                <a:noFill/>
                <a:tableStyleId>{6C00308F-60B4-4ADA-BDFF-F25BEB06ED75}</a:tableStyleId>
              </a:tblPr>
              <a:tblGrid>
                <a:gridCol w="785275">
                  <a:extLst>
                    <a:ext uri="{9D8B030D-6E8A-4147-A177-3AD203B41FA5}">
                      <a16:colId xmlns:a16="http://schemas.microsoft.com/office/drawing/2014/main" val="20000"/>
                    </a:ext>
                  </a:extLst>
                </a:gridCol>
                <a:gridCol w="605000">
                  <a:extLst>
                    <a:ext uri="{9D8B030D-6E8A-4147-A177-3AD203B41FA5}">
                      <a16:colId xmlns:a16="http://schemas.microsoft.com/office/drawing/2014/main" val="20001"/>
                    </a:ext>
                  </a:extLst>
                </a:gridCol>
                <a:gridCol w="605000">
                  <a:extLst>
                    <a:ext uri="{9D8B030D-6E8A-4147-A177-3AD203B41FA5}">
                      <a16:colId xmlns:a16="http://schemas.microsoft.com/office/drawing/2014/main" val="20002"/>
                    </a:ext>
                  </a:extLst>
                </a:gridCol>
                <a:gridCol w="605000">
                  <a:extLst>
                    <a:ext uri="{9D8B030D-6E8A-4147-A177-3AD203B41FA5}">
                      <a16:colId xmlns:a16="http://schemas.microsoft.com/office/drawing/2014/main" val="20003"/>
                    </a:ext>
                  </a:extLst>
                </a:gridCol>
                <a:gridCol w="593650">
                  <a:extLst>
                    <a:ext uri="{9D8B030D-6E8A-4147-A177-3AD203B41FA5}">
                      <a16:colId xmlns:a16="http://schemas.microsoft.com/office/drawing/2014/main" val="20004"/>
                    </a:ext>
                  </a:extLst>
                </a:gridCol>
                <a:gridCol w="620775">
                  <a:extLst>
                    <a:ext uri="{9D8B030D-6E8A-4147-A177-3AD203B41FA5}">
                      <a16:colId xmlns:a16="http://schemas.microsoft.com/office/drawing/2014/main" val="20005"/>
                    </a:ext>
                  </a:extLst>
                </a:gridCol>
                <a:gridCol w="620775">
                  <a:extLst>
                    <a:ext uri="{9D8B030D-6E8A-4147-A177-3AD203B41FA5}">
                      <a16:colId xmlns:a16="http://schemas.microsoft.com/office/drawing/2014/main" val="20006"/>
                    </a:ext>
                  </a:extLst>
                </a:gridCol>
              </a:tblGrid>
              <a:tr h="298225">
                <a:tc>
                  <a:txBody>
                    <a:bodyPr/>
                    <a:lstStyle/>
                    <a:p>
                      <a:pPr marL="0" lvl="0" indent="0" algn="ctr" rtl="0">
                        <a:spcBef>
                          <a:spcPts val="0"/>
                        </a:spcBef>
                        <a:spcAft>
                          <a:spcPts val="0"/>
                        </a:spcAft>
                        <a:buNone/>
                      </a:pPr>
                      <a:r>
                        <a:rPr lang="it" sz="700">
                          <a:solidFill>
                            <a:srgbClr val="FF0000"/>
                          </a:solidFill>
                        </a:rPr>
                        <a:t>Errore</a:t>
                      </a:r>
                      <a:endParaRPr sz="700">
                        <a:solidFill>
                          <a:srgbClr val="FF0000"/>
                        </a:solidFill>
                      </a:endParaRPr>
                    </a:p>
                  </a:txBody>
                  <a:tcPr marL="91425" marR="91425" marT="91425" marB="91425">
                    <a:lnR w="6350" cap="flat" cmpd="sng">
                      <a:solidFill>
                        <a:srgbClr val="000000"/>
                      </a:solidFill>
                      <a:prstDash val="solid"/>
                      <a:round/>
                      <a:headEnd type="none" w="sm" len="sm"/>
                      <a:tailEnd type="none" w="sm" len="sm"/>
                    </a:lnR>
                  </a:tcPr>
                </a:tc>
                <a:tc gridSpan="6">
                  <a:txBody>
                    <a:bodyPr/>
                    <a:lstStyle/>
                    <a:p>
                      <a:pPr marL="0" lvl="0" indent="0" algn="ctr" rtl="0">
                        <a:lnSpc>
                          <a:spcPct val="115000"/>
                        </a:lnSpc>
                        <a:spcBef>
                          <a:spcPts val="0"/>
                        </a:spcBef>
                        <a:spcAft>
                          <a:spcPts val="0"/>
                        </a:spcAft>
                        <a:buNone/>
                      </a:pPr>
                      <a:r>
                        <a:rPr lang="it" sz="700"/>
                        <a:t>Windows</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298225">
                <a:tc>
                  <a:txBody>
                    <a:bodyPr/>
                    <a:lstStyle/>
                    <a:p>
                      <a:pPr marL="0" lvl="0" indent="0" rtl="0">
                        <a:spcBef>
                          <a:spcPts val="0"/>
                        </a:spcBef>
                        <a:spcAft>
                          <a:spcPts val="0"/>
                        </a:spcAft>
                        <a:buNone/>
                      </a:pPr>
                      <a:r>
                        <a:rPr lang="it" sz="700"/>
                        <a:t>Matrice</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8225">
                <a:tc>
                  <a:txBody>
                    <a:bodyPr/>
                    <a:lstStyle/>
                    <a:p>
                      <a:pPr marL="0" lvl="0" indent="0" rtl="0">
                        <a:spcBef>
                          <a:spcPts val="0"/>
                        </a:spcBef>
                        <a:spcAft>
                          <a:spcPts val="0"/>
                        </a:spcAft>
                        <a:buNone/>
                      </a:pPr>
                      <a:r>
                        <a:rPr lang="it" sz="700"/>
                        <a:t>ex15</a:t>
                      </a:r>
                      <a:endParaRPr sz="700"/>
                    </a:p>
                  </a:txBody>
                  <a:tcPr marL="91425" marR="91425" marT="91425" marB="91425"/>
                </a:tc>
                <a:tc>
                  <a:txBody>
                    <a:bodyPr/>
                    <a:lstStyle/>
                    <a:p>
                      <a:pPr marL="0" lvl="0" indent="0" algn="ctr" rtl="0">
                        <a:spcBef>
                          <a:spcPts val="0"/>
                        </a:spcBef>
                        <a:spcAft>
                          <a:spcPts val="0"/>
                        </a:spcAft>
                        <a:buNone/>
                      </a:pPr>
                      <a:r>
                        <a:rPr lang="it" sz="700"/>
                        <a:t>6867</a:t>
                      </a:r>
                      <a:endParaRPr sz="700"/>
                    </a:p>
                  </a:txBody>
                  <a:tcPr marL="91425" marR="91425" marT="91425" marB="91425">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700"/>
                        <a:t>98.671</a:t>
                      </a:r>
                      <a:endParaRPr sz="700"/>
                    </a:p>
                  </a:txBody>
                  <a:tcPr marL="91425" marR="91425" marT="91425" marB="91425">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lnSpc>
                          <a:spcPct val="115000"/>
                        </a:lnSpc>
                        <a:spcBef>
                          <a:spcPts val="0"/>
                        </a:spcBef>
                        <a:spcAft>
                          <a:spcPts val="0"/>
                        </a:spcAft>
                        <a:buNone/>
                      </a:pPr>
                      <a:r>
                        <a:rPr lang="it" sz="700"/>
                        <a:t>6,6264E-07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7,3304E-07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0,000001204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2"/>
                  </a:ext>
                </a:extLst>
              </a:tr>
              <a:tr h="298225">
                <a:tc>
                  <a:txBody>
                    <a:bodyPr/>
                    <a:lstStyle/>
                    <a:p>
                      <a:pPr marL="0" lvl="0" indent="0" rtl="0">
                        <a:spcBef>
                          <a:spcPts val="0"/>
                        </a:spcBef>
                        <a:spcAft>
                          <a:spcPts val="0"/>
                        </a:spcAft>
                        <a:buNone/>
                      </a:pPr>
                      <a:r>
                        <a:rPr lang="it" sz="700"/>
                        <a:t>graham1</a:t>
                      </a:r>
                      <a:endParaRPr sz="700"/>
                    </a:p>
                  </a:txBody>
                  <a:tcPr marL="91425" marR="91425" marT="91425" marB="91425"/>
                </a:tc>
                <a:tc>
                  <a:txBody>
                    <a:bodyPr/>
                    <a:lstStyle/>
                    <a:p>
                      <a:pPr marL="0" lvl="0" indent="0" algn="ctr" rtl="0">
                        <a:spcBef>
                          <a:spcPts val="0"/>
                        </a:spcBef>
                        <a:spcAft>
                          <a:spcPts val="0"/>
                        </a:spcAft>
                        <a:buNone/>
                      </a:pPr>
                      <a:r>
                        <a:rPr lang="it" sz="700"/>
                        <a:t>9035</a:t>
                      </a:r>
                      <a:endParaRPr sz="700"/>
                    </a:p>
                  </a:txBody>
                  <a:tcPr marL="91425" marR="91425" marT="91425" marB="91425"/>
                </a:tc>
                <a:tc>
                  <a:txBody>
                    <a:bodyPr/>
                    <a:lstStyle/>
                    <a:p>
                      <a:pPr marL="0" lvl="0" indent="0" algn="ctr" rtl="0">
                        <a:spcBef>
                          <a:spcPts val="0"/>
                        </a:spcBef>
                        <a:spcAft>
                          <a:spcPts val="0"/>
                        </a:spcAft>
                        <a:buNone/>
                      </a:pPr>
                      <a:r>
                        <a:rPr lang="it" sz="700"/>
                        <a:t>335.472</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2,9363E-11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0,000002704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2,7586E-06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3"/>
                  </a:ext>
                </a:extLst>
              </a:tr>
              <a:tr h="298225">
                <a:tc>
                  <a:txBody>
                    <a:bodyPr/>
                    <a:lstStyle/>
                    <a:p>
                      <a:pPr marL="0" lvl="0" indent="0" rtl="0">
                        <a:spcBef>
                          <a:spcPts val="0"/>
                        </a:spcBef>
                        <a:spcAft>
                          <a:spcPts val="0"/>
                        </a:spcAft>
                        <a:buNone/>
                      </a:pPr>
                      <a:r>
                        <a:rPr lang="it" sz="700"/>
                        <a:t>ex19</a:t>
                      </a:r>
                      <a:endParaRPr sz="700"/>
                    </a:p>
                  </a:txBody>
                  <a:tcPr marL="91425" marR="91425" marT="91425" marB="91425"/>
                </a:tc>
                <a:tc>
                  <a:txBody>
                    <a:bodyPr/>
                    <a:lstStyle/>
                    <a:p>
                      <a:pPr marL="0" lvl="0" indent="0" algn="ctr" rtl="0">
                        <a:spcBef>
                          <a:spcPts val="0"/>
                        </a:spcBef>
                        <a:spcAft>
                          <a:spcPts val="0"/>
                        </a:spcAft>
                        <a:buNone/>
                      </a:pPr>
                      <a:r>
                        <a:rPr lang="it" sz="700"/>
                        <a:t>12005</a:t>
                      </a:r>
                      <a:endParaRPr sz="700"/>
                    </a:p>
                  </a:txBody>
                  <a:tcPr marL="91425" marR="91425" marT="91425" marB="91425"/>
                </a:tc>
                <a:tc>
                  <a:txBody>
                    <a:bodyPr/>
                    <a:lstStyle/>
                    <a:p>
                      <a:pPr marL="0" lvl="0" indent="0" algn="ctr" rtl="0">
                        <a:spcBef>
                          <a:spcPts val="0"/>
                        </a:spcBef>
                        <a:spcAft>
                          <a:spcPts val="0"/>
                        </a:spcAft>
                        <a:buNone/>
                      </a:pPr>
                      <a:r>
                        <a:rPr lang="it" sz="700"/>
                        <a:t>259.577</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1,2875E-08</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1,2588E-07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4,5396E-08</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4"/>
                  </a:ext>
                </a:extLst>
              </a:tr>
              <a:tr h="298400">
                <a:tc>
                  <a:txBody>
                    <a:bodyPr/>
                    <a:lstStyle/>
                    <a:p>
                      <a:pPr marL="0" lvl="0" indent="0" rtl="0">
                        <a:spcBef>
                          <a:spcPts val="0"/>
                        </a:spcBef>
                        <a:spcAft>
                          <a:spcPts val="0"/>
                        </a:spcAft>
                        <a:buNone/>
                      </a:pPr>
                      <a:r>
                        <a:rPr lang="it" sz="700"/>
                        <a:t>raefsky3</a:t>
                      </a:r>
                      <a:endParaRPr sz="700"/>
                    </a:p>
                  </a:txBody>
                  <a:tcPr marL="91425" marR="91425" marT="91425" marB="91425"/>
                </a:tc>
                <a:tc>
                  <a:txBody>
                    <a:bodyPr/>
                    <a:lstStyle/>
                    <a:p>
                      <a:pPr marL="0" lvl="0" indent="0" algn="ctr" rtl="0">
                        <a:spcBef>
                          <a:spcPts val="0"/>
                        </a:spcBef>
                        <a:spcAft>
                          <a:spcPts val="0"/>
                        </a:spcAft>
                        <a:buNone/>
                      </a:pPr>
                      <a:r>
                        <a:rPr lang="it" sz="700"/>
                        <a:t>21200</a:t>
                      </a:r>
                      <a:endParaRPr sz="700"/>
                    </a:p>
                  </a:txBody>
                  <a:tcPr marL="91425" marR="91425" marT="91425" marB="91425"/>
                </a:tc>
                <a:tc>
                  <a:txBody>
                    <a:bodyPr/>
                    <a:lstStyle/>
                    <a:p>
                      <a:pPr marL="0" lvl="0" indent="0" algn="ctr" rtl="0">
                        <a:spcBef>
                          <a:spcPts val="0"/>
                        </a:spcBef>
                        <a:spcAft>
                          <a:spcPts val="0"/>
                        </a:spcAft>
                        <a:buNone/>
                      </a:pPr>
                      <a:r>
                        <a:rPr lang="it" sz="700"/>
                        <a:t>1.488.768</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2,1835E-14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3,0867E-11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3,3746E-11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5"/>
                  </a:ext>
                </a:extLst>
              </a:tr>
              <a:tr h="298400">
                <a:tc>
                  <a:txBody>
                    <a:bodyPr/>
                    <a:lstStyle/>
                    <a:p>
                      <a:pPr marL="0" lvl="0" indent="0" rtl="0">
                        <a:spcBef>
                          <a:spcPts val="0"/>
                        </a:spcBef>
                        <a:spcAft>
                          <a:spcPts val="0"/>
                        </a:spcAft>
                        <a:buNone/>
                      </a:pPr>
                      <a:r>
                        <a:rPr lang="it" sz="700"/>
                        <a:t>water_tank</a:t>
                      </a:r>
                      <a:endParaRPr sz="700"/>
                    </a:p>
                  </a:txBody>
                  <a:tcPr marL="91425" marR="91425" marT="91425" marB="91425"/>
                </a:tc>
                <a:tc>
                  <a:txBody>
                    <a:bodyPr/>
                    <a:lstStyle/>
                    <a:p>
                      <a:pPr marL="0" lvl="0" indent="0" algn="ctr" rtl="0">
                        <a:spcBef>
                          <a:spcPts val="0"/>
                        </a:spcBef>
                        <a:spcAft>
                          <a:spcPts val="0"/>
                        </a:spcAft>
                        <a:buNone/>
                      </a:pPr>
                      <a:r>
                        <a:rPr lang="it" sz="700"/>
                        <a:t>60740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2,006E-12</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3,8715E-10</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1,5112E-09</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6"/>
                  </a:ext>
                </a:extLst>
              </a:tr>
              <a:tr h="298400">
                <a:tc>
                  <a:txBody>
                    <a:bodyPr/>
                    <a:lstStyle/>
                    <a:p>
                      <a:pPr marL="0" lvl="0" indent="0" rtl="0">
                        <a:spcBef>
                          <a:spcPts val="0"/>
                        </a:spcBef>
                        <a:spcAft>
                          <a:spcPts val="0"/>
                        </a:spcAft>
                        <a:buNone/>
                      </a:pPr>
                      <a:r>
                        <a:rPr lang="it" sz="700"/>
                        <a:t>cfd1</a:t>
                      </a:r>
                      <a:endParaRPr sz="700"/>
                    </a:p>
                  </a:txBody>
                  <a:tcPr marL="91425" marR="91425" marT="91425" marB="91425"/>
                </a:tc>
                <a:tc>
                  <a:txBody>
                    <a:bodyPr/>
                    <a:lstStyle/>
                    <a:p>
                      <a:pPr marL="0" lvl="0" indent="0" algn="ctr" rtl="0">
                        <a:spcBef>
                          <a:spcPts val="0"/>
                        </a:spcBef>
                        <a:spcAft>
                          <a:spcPts val="0"/>
                        </a:spcAft>
                        <a:buNone/>
                      </a:pPr>
                      <a:r>
                        <a:rPr lang="it" sz="700"/>
                        <a:t>70656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8,5788E-14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3,4788E-14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5,0375E-14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B45F06"/>
                          </a:solidFill>
                        </a:rPr>
                        <a:t>R</a:t>
                      </a:r>
                      <a:endParaRPr sz="700">
                        <a:solidFill>
                          <a:srgbClr val="B45F06"/>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7"/>
                  </a:ext>
                </a:extLst>
              </a:tr>
              <a:tr h="355925">
                <a:tc>
                  <a:txBody>
                    <a:bodyPr/>
                    <a:lstStyle/>
                    <a:p>
                      <a:pPr marL="0" lvl="0" indent="0" rtl="0">
                        <a:spcBef>
                          <a:spcPts val="0"/>
                        </a:spcBef>
                        <a:spcAft>
                          <a:spcPts val="0"/>
                        </a:spcAft>
                        <a:buNone/>
                      </a:pPr>
                      <a:r>
                        <a:rPr lang="it" sz="700"/>
                        <a:t>shallow_water1</a:t>
                      </a:r>
                      <a:endParaRPr sz="700"/>
                    </a:p>
                  </a:txBody>
                  <a:tcPr marL="91425" marR="91425" marT="91425" marB="91425"/>
                </a:tc>
                <a:tc>
                  <a:txBody>
                    <a:bodyPr/>
                    <a:lstStyle/>
                    <a:p>
                      <a:pPr marL="0" lvl="0" indent="0" algn="ctr" rtl="0">
                        <a:spcBef>
                          <a:spcPts val="0"/>
                        </a:spcBef>
                        <a:spcAft>
                          <a:spcPts val="0"/>
                        </a:spcAft>
                        <a:buNone/>
                      </a:pPr>
                      <a:r>
                        <a:rPr lang="it" sz="700"/>
                        <a:t>81920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2,3898E-16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2,397E-16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2,5433E-16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8"/>
                  </a:ext>
                </a:extLst>
              </a:tr>
              <a:tr h="298400">
                <a:tc>
                  <a:txBody>
                    <a:bodyPr/>
                    <a:lstStyle/>
                    <a:p>
                      <a:pPr marL="0" lvl="0" indent="0" rtl="0">
                        <a:spcBef>
                          <a:spcPts val="0"/>
                        </a:spcBef>
                        <a:spcAft>
                          <a:spcPts val="0"/>
                        </a:spcAft>
                        <a:buNone/>
                      </a:pPr>
                      <a:r>
                        <a:rPr lang="it" sz="700"/>
                        <a:t>cfd2</a:t>
                      </a:r>
                      <a:endParaRPr sz="700"/>
                    </a:p>
                  </a:txBody>
                  <a:tcPr marL="91425" marR="91425" marT="91425" marB="91425"/>
                </a:tc>
                <a:tc>
                  <a:txBody>
                    <a:bodyPr/>
                    <a:lstStyle/>
                    <a:p>
                      <a:pPr marL="0" lvl="0" indent="0" algn="ctr" rtl="0">
                        <a:spcBef>
                          <a:spcPts val="0"/>
                        </a:spcBef>
                        <a:spcAft>
                          <a:spcPts val="0"/>
                        </a:spcAft>
                        <a:buNone/>
                      </a:pPr>
                      <a:r>
                        <a:rPr lang="it" sz="700"/>
                        <a:t>123440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3,4477E-13</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8,1101E-13</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2,5433E-16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09"/>
                  </a:ext>
                </a:extLst>
              </a:tr>
              <a:tr h="298400">
                <a:tc>
                  <a:txBody>
                    <a:bodyPr/>
                    <a:lstStyle/>
                    <a:p>
                      <a:pPr marL="0" lvl="0" indent="0" rtl="0">
                        <a:spcBef>
                          <a:spcPts val="0"/>
                        </a:spcBef>
                        <a:spcAft>
                          <a:spcPts val="0"/>
                        </a:spcAft>
                        <a:buNone/>
                      </a:pPr>
                      <a:r>
                        <a:rPr lang="it" sz="700"/>
                        <a:t>PR02R</a:t>
                      </a:r>
                      <a:endParaRPr sz="700"/>
                    </a:p>
                  </a:txBody>
                  <a:tcPr marL="91425" marR="91425" marT="91425" marB="91425"/>
                </a:tc>
                <a:tc>
                  <a:txBody>
                    <a:bodyPr/>
                    <a:lstStyle/>
                    <a:p>
                      <a:pPr marL="0" lvl="0" indent="0" algn="ctr" rtl="0">
                        <a:spcBef>
                          <a:spcPts val="0"/>
                        </a:spcBef>
                        <a:spcAft>
                          <a:spcPts val="0"/>
                        </a:spcAft>
                        <a:buNone/>
                      </a:pPr>
                      <a:r>
                        <a:rPr lang="it" sz="700"/>
                        <a:t>161070</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3,0925E-09</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0,002144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0,071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10"/>
                  </a:ext>
                </a:extLst>
              </a:tr>
              <a:tr h="298400">
                <a:tc>
                  <a:txBody>
                    <a:bodyPr/>
                    <a:lstStyle/>
                    <a:p>
                      <a:pPr marL="0" lvl="0" indent="0" rtl="0">
                        <a:spcBef>
                          <a:spcPts val="0"/>
                        </a:spcBef>
                        <a:spcAft>
                          <a:spcPts val="0"/>
                        </a:spcAft>
                        <a:buNone/>
                      </a:pPr>
                      <a:r>
                        <a:rPr lang="it" sz="700"/>
                        <a:t>apache2</a:t>
                      </a:r>
                      <a:endParaRPr sz="700"/>
                    </a:p>
                  </a:txBody>
                  <a:tcPr marL="91425" marR="91425" marT="91425" marB="91425"/>
                </a:tc>
                <a:tc>
                  <a:txBody>
                    <a:bodyPr/>
                    <a:lstStyle/>
                    <a:p>
                      <a:pPr marL="0" lvl="0" indent="0" algn="ctr" rtl="0">
                        <a:spcBef>
                          <a:spcPts val="0"/>
                        </a:spcBef>
                        <a:spcAft>
                          <a:spcPts val="0"/>
                        </a:spcAft>
                        <a:buNone/>
                      </a:pPr>
                      <a:r>
                        <a:rPr lang="it" sz="700"/>
                        <a:t>715176</a:t>
                      </a:r>
                      <a:endParaRPr sz="700"/>
                    </a:p>
                  </a:txBody>
                  <a:tcPr marL="91425" marR="91425" marT="91425" marB="91425"/>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lnR w="6350" cap="flat" cmpd="sng">
                      <a:solidFill>
                        <a:srgbClr val="000000"/>
                      </a:solidFill>
                      <a:prstDash val="solid"/>
                      <a:round/>
                      <a:headEnd type="none" w="sm" len="sm"/>
                      <a:tailEnd type="none" w="sm" len="sm"/>
                    </a:lnR>
                  </a:tcPr>
                </a:tc>
                <a:tc>
                  <a:txBody>
                    <a:bodyPr/>
                    <a:lstStyle/>
                    <a:p>
                      <a:pPr marL="0" lvl="0" indent="0" algn="ctr" rtl="0">
                        <a:lnSpc>
                          <a:spcPct val="115000"/>
                        </a:lnSpc>
                        <a:spcBef>
                          <a:spcPts val="0"/>
                        </a:spcBef>
                        <a:spcAft>
                          <a:spcPts val="0"/>
                        </a:spcAft>
                        <a:buNone/>
                      </a:pPr>
                      <a:r>
                        <a:rPr lang="it" sz="700"/>
                        <a:t>4,3556E-11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4,0477E-11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1,1034E-11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9900FF"/>
                          </a:solidFill>
                        </a:rPr>
                        <a:t>Python</a:t>
                      </a:r>
                      <a:endParaRPr sz="700">
                        <a:solidFill>
                          <a:srgbClr val="9900FF"/>
                        </a:solidFill>
                      </a:endParaRPr>
                    </a:p>
                  </a:txBody>
                  <a:tcPr marL="91425" marR="91425" marT="91425" marB="91425">
                    <a:lnL w="6350" cap="flat" cmpd="sng">
                      <a:solidFill>
                        <a:srgbClr val="000000"/>
                      </a:solidFill>
                      <a:prstDash val="solid"/>
                      <a:round/>
                      <a:headEnd type="none" w="sm" len="sm"/>
                      <a:tailEnd type="none" w="sm" len="sm"/>
                    </a:lnL>
                  </a:tcPr>
                </a:tc>
                <a:extLst>
                  <a:ext uri="{0D108BD9-81ED-4DB2-BD59-A6C34878D82A}">
                    <a16:rowId xmlns:a16="http://schemas.microsoft.com/office/drawing/2014/main" val="10011"/>
                  </a:ext>
                </a:extLst>
              </a:tr>
            </a:tbl>
          </a:graphicData>
        </a:graphic>
      </p:graphicFrame>
      <p:graphicFrame>
        <p:nvGraphicFramePr>
          <p:cNvPr id="522" name="Shape 522"/>
          <p:cNvGraphicFramePr/>
          <p:nvPr/>
        </p:nvGraphicFramePr>
        <p:xfrm>
          <a:off x="4654063" y="998740"/>
          <a:ext cx="4272450" cy="3637550"/>
        </p:xfrm>
        <a:graphic>
          <a:graphicData uri="http://schemas.openxmlformats.org/drawingml/2006/table">
            <a:tbl>
              <a:tblPr>
                <a:noFill/>
                <a:tableStyleId>{6C00308F-60B4-4ADA-BDFF-F25BEB06ED75}</a:tableStyleId>
              </a:tblPr>
              <a:tblGrid>
                <a:gridCol w="670925">
                  <a:extLst>
                    <a:ext uri="{9D8B030D-6E8A-4147-A177-3AD203B41FA5}">
                      <a16:colId xmlns:a16="http://schemas.microsoft.com/office/drawing/2014/main" val="20000"/>
                    </a:ext>
                  </a:extLst>
                </a:gridCol>
                <a:gridCol w="549775">
                  <a:extLst>
                    <a:ext uri="{9D8B030D-6E8A-4147-A177-3AD203B41FA5}">
                      <a16:colId xmlns:a16="http://schemas.microsoft.com/office/drawing/2014/main" val="20001"/>
                    </a:ext>
                  </a:extLst>
                </a:gridCol>
                <a:gridCol w="610350">
                  <a:extLst>
                    <a:ext uri="{9D8B030D-6E8A-4147-A177-3AD203B41FA5}">
                      <a16:colId xmlns:a16="http://schemas.microsoft.com/office/drawing/2014/main" val="20002"/>
                    </a:ext>
                  </a:extLst>
                </a:gridCol>
                <a:gridCol w="610350">
                  <a:extLst>
                    <a:ext uri="{9D8B030D-6E8A-4147-A177-3AD203B41FA5}">
                      <a16:colId xmlns:a16="http://schemas.microsoft.com/office/drawing/2014/main" val="20003"/>
                    </a:ext>
                  </a:extLst>
                </a:gridCol>
                <a:gridCol w="610350">
                  <a:extLst>
                    <a:ext uri="{9D8B030D-6E8A-4147-A177-3AD203B41FA5}">
                      <a16:colId xmlns:a16="http://schemas.microsoft.com/office/drawing/2014/main" val="20004"/>
                    </a:ext>
                  </a:extLst>
                </a:gridCol>
                <a:gridCol w="610350">
                  <a:extLst>
                    <a:ext uri="{9D8B030D-6E8A-4147-A177-3AD203B41FA5}">
                      <a16:colId xmlns:a16="http://schemas.microsoft.com/office/drawing/2014/main" val="20005"/>
                    </a:ext>
                  </a:extLst>
                </a:gridCol>
                <a:gridCol w="610350">
                  <a:extLst>
                    <a:ext uri="{9D8B030D-6E8A-4147-A177-3AD203B41FA5}">
                      <a16:colId xmlns:a16="http://schemas.microsoft.com/office/drawing/2014/main" val="20006"/>
                    </a:ext>
                  </a:extLst>
                </a:gridCol>
              </a:tblGrid>
              <a:tr h="287575">
                <a:tc>
                  <a:txBody>
                    <a:bodyPr/>
                    <a:lstStyle/>
                    <a:p>
                      <a:pPr marL="0" lvl="0" indent="0" algn="ctr" rtl="0">
                        <a:lnSpc>
                          <a:spcPct val="115000"/>
                        </a:lnSpc>
                        <a:spcBef>
                          <a:spcPts val="0"/>
                        </a:spcBef>
                        <a:spcAft>
                          <a:spcPts val="0"/>
                        </a:spcAft>
                        <a:buNone/>
                      </a:pPr>
                      <a:r>
                        <a:rPr lang="it" sz="700">
                          <a:solidFill>
                            <a:srgbClr val="FF0000"/>
                          </a:solidFill>
                        </a:rPr>
                        <a:t>Errore</a:t>
                      </a:r>
                      <a:endParaRPr sz="700">
                        <a:solidFill>
                          <a:srgbClr val="FF0000"/>
                        </a:solidFill>
                      </a:endParaRPr>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gridSpan="6">
                  <a:txBody>
                    <a:bodyPr/>
                    <a:lstStyle/>
                    <a:p>
                      <a:pPr marL="0" lvl="0" indent="0" algn="ctr" rtl="0">
                        <a:lnSpc>
                          <a:spcPct val="115000"/>
                        </a:lnSpc>
                        <a:spcBef>
                          <a:spcPts val="0"/>
                        </a:spcBef>
                        <a:spcAft>
                          <a:spcPts val="0"/>
                        </a:spcAft>
                        <a:buNone/>
                      </a:pPr>
                      <a:r>
                        <a:rPr lang="it" sz="700"/>
                        <a:t>Ubuntu</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297175">
                <a:tc>
                  <a:txBody>
                    <a:bodyPr/>
                    <a:lstStyle/>
                    <a:p>
                      <a:pPr marL="0" lvl="0" indent="0" rtl="0">
                        <a:spcBef>
                          <a:spcPts val="0"/>
                        </a:spcBef>
                        <a:spcAft>
                          <a:spcPts val="0"/>
                        </a:spcAft>
                        <a:buNone/>
                      </a:pPr>
                      <a:r>
                        <a:rPr lang="it" sz="700"/>
                        <a:t>Matrice</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Dimensione</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Non Zero</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Matlab</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R</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Python</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Best Algorithm</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94550">
                <a:tc>
                  <a:txBody>
                    <a:bodyPr/>
                    <a:lstStyle/>
                    <a:p>
                      <a:pPr marL="0" lvl="0" indent="0" rtl="0">
                        <a:spcBef>
                          <a:spcPts val="0"/>
                        </a:spcBef>
                        <a:spcAft>
                          <a:spcPts val="0"/>
                        </a:spcAft>
                        <a:buNone/>
                      </a:pPr>
                      <a:r>
                        <a:rPr lang="it" sz="700"/>
                        <a:t>ex15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6867</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98.671</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6,6264E-07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7,3304E-07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1,2836E-06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2"/>
                  </a:ext>
                </a:extLst>
              </a:tr>
              <a:tr h="294550">
                <a:tc>
                  <a:txBody>
                    <a:bodyPr/>
                    <a:lstStyle/>
                    <a:p>
                      <a:pPr marL="0" lvl="0" indent="0" rtl="0">
                        <a:spcBef>
                          <a:spcPts val="0"/>
                        </a:spcBef>
                        <a:spcAft>
                          <a:spcPts val="0"/>
                        </a:spcAft>
                        <a:buNone/>
                      </a:pPr>
                      <a:r>
                        <a:rPr lang="it" sz="700"/>
                        <a:t>graham1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9035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335.472</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2,9363E-11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2,7039E-06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3,4997E-06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3"/>
                  </a:ext>
                </a:extLst>
              </a:tr>
              <a:tr h="294550">
                <a:tc>
                  <a:txBody>
                    <a:bodyPr/>
                    <a:lstStyle/>
                    <a:p>
                      <a:pPr marL="0" lvl="0" indent="0" rtl="0">
                        <a:spcBef>
                          <a:spcPts val="0"/>
                        </a:spcBef>
                        <a:spcAft>
                          <a:spcPts val="0"/>
                        </a:spcAft>
                        <a:buNone/>
                      </a:pPr>
                      <a:r>
                        <a:rPr lang="it" sz="700"/>
                        <a:t>ex19</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12005</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259.577</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1,2875E-08</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1,2588E-07</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4,8419E-08</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4"/>
                  </a:ext>
                </a:extLst>
              </a:tr>
              <a:tr h="294550">
                <a:tc>
                  <a:txBody>
                    <a:bodyPr/>
                    <a:lstStyle/>
                    <a:p>
                      <a:pPr marL="0" lvl="0" indent="0" rtl="0">
                        <a:spcBef>
                          <a:spcPts val="0"/>
                        </a:spcBef>
                        <a:spcAft>
                          <a:spcPts val="0"/>
                        </a:spcAft>
                        <a:buNone/>
                      </a:pPr>
                      <a:r>
                        <a:rPr lang="it" sz="700"/>
                        <a:t>raefsky3</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21200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1.488.768</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2,1835E-14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3,8067E-11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3,3147E-11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5"/>
                  </a:ext>
                </a:extLst>
              </a:tr>
              <a:tr h="294550">
                <a:tc>
                  <a:txBody>
                    <a:bodyPr/>
                    <a:lstStyle/>
                    <a:p>
                      <a:pPr marL="0" lvl="0" indent="0" rtl="0">
                        <a:spcBef>
                          <a:spcPts val="0"/>
                        </a:spcBef>
                        <a:spcAft>
                          <a:spcPts val="0"/>
                        </a:spcAft>
                        <a:buNone/>
                      </a:pPr>
                      <a:r>
                        <a:rPr lang="it" sz="700"/>
                        <a:t>water_tank</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60740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2.035.281</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2,0063E-12</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2,7164E-10</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1,3499E-09</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FF00FF"/>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6"/>
                  </a:ext>
                </a:extLst>
              </a:tr>
              <a:tr h="294550">
                <a:tc>
                  <a:txBody>
                    <a:bodyPr/>
                    <a:lstStyle/>
                    <a:p>
                      <a:pPr marL="0" lvl="0" indent="0" rtl="0">
                        <a:spcBef>
                          <a:spcPts val="0"/>
                        </a:spcBef>
                        <a:spcAft>
                          <a:spcPts val="0"/>
                        </a:spcAft>
                        <a:buNone/>
                      </a:pPr>
                      <a:r>
                        <a:rPr lang="it" sz="700"/>
                        <a:t>cfd1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70656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1.825.580</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8,5788E-14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3,4789E-14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3,2136E-14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9900FF"/>
                          </a:solidFill>
                        </a:rPr>
                        <a:t>Python</a:t>
                      </a:r>
                      <a:endParaRPr sz="700">
                        <a:solidFill>
                          <a:srgbClr val="9900FF"/>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7"/>
                  </a:ext>
                </a:extLst>
              </a:tr>
              <a:tr h="401850">
                <a:tc>
                  <a:txBody>
                    <a:bodyPr/>
                    <a:lstStyle/>
                    <a:p>
                      <a:pPr marL="0" lvl="0" indent="0" rtl="0">
                        <a:spcBef>
                          <a:spcPts val="0"/>
                        </a:spcBef>
                        <a:spcAft>
                          <a:spcPts val="0"/>
                        </a:spcAft>
                        <a:buNone/>
                      </a:pPr>
                      <a:r>
                        <a:rPr lang="it" sz="700"/>
                        <a:t>shallow_water1</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81920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327.680</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2,3898E-16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2,397E-16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2,5172E-16</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8"/>
                  </a:ext>
                </a:extLst>
              </a:tr>
              <a:tr h="294550">
                <a:tc>
                  <a:txBody>
                    <a:bodyPr/>
                    <a:lstStyle/>
                    <a:p>
                      <a:pPr marL="0" lvl="0" indent="0" rtl="0">
                        <a:spcBef>
                          <a:spcPts val="0"/>
                        </a:spcBef>
                        <a:spcAft>
                          <a:spcPts val="0"/>
                        </a:spcAft>
                        <a:buNone/>
                      </a:pPr>
                      <a:r>
                        <a:rPr lang="it" sz="700"/>
                        <a:t>cfd2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123440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3.085.406</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3,4477E-13</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8,1101E-13</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5,0978E-13</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38761D"/>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09"/>
                  </a:ext>
                </a:extLst>
              </a:tr>
              <a:tr h="294550">
                <a:tc>
                  <a:txBody>
                    <a:bodyPr/>
                    <a:lstStyle/>
                    <a:p>
                      <a:pPr marL="0" lvl="0" indent="0" rtl="0">
                        <a:spcBef>
                          <a:spcPts val="0"/>
                        </a:spcBef>
                        <a:spcAft>
                          <a:spcPts val="0"/>
                        </a:spcAft>
                        <a:buNone/>
                      </a:pPr>
                      <a:r>
                        <a:rPr lang="it" sz="700"/>
                        <a:t>PR02R</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161070</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8.185.136</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3,0925E-09</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0,002144</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0,052498</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8761D"/>
                          </a:solidFill>
                        </a:rPr>
                        <a:t>Matlab</a:t>
                      </a:r>
                      <a:endParaRPr sz="700">
                        <a:solidFill>
                          <a:srgbClr val="FF00FF"/>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0"/>
                  </a:ext>
                </a:extLst>
              </a:tr>
              <a:tr h="294550">
                <a:tc>
                  <a:txBody>
                    <a:bodyPr/>
                    <a:lstStyle/>
                    <a:p>
                      <a:pPr marL="0" lvl="0" indent="0" rtl="0">
                        <a:spcBef>
                          <a:spcPts val="0"/>
                        </a:spcBef>
                        <a:spcAft>
                          <a:spcPts val="0"/>
                        </a:spcAft>
                        <a:buNone/>
                      </a:pPr>
                      <a:r>
                        <a:rPr lang="it" sz="700"/>
                        <a:t>apache2</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t>715176</a:t>
                      </a:r>
                      <a:endParaRPr sz="7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333333"/>
                          </a:solidFill>
                          <a:highlight>
                            <a:srgbClr val="F9F9F9"/>
                          </a:highlight>
                        </a:rPr>
                        <a:t>4.817.870</a:t>
                      </a:r>
                      <a:endParaRPr sz="700"/>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700"/>
                        <a:t>4,3556E-11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4,0477E-11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t>1,1472E-11</a:t>
                      </a:r>
                      <a:endParaRPr sz="700"/>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it" sz="700">
                          <a:solidFill>
                            <a:srgbClr val="9900FF"/>
                          </a:solidFill>
                        </a:rPr>
                        <a:t>Python</a:t>
                      </a:r>
                      <a:endParaRPr sz="700">
                        <a:solidFill>
                          <a:srgbClr val="9900FF"/>
                        </a:solidFill>
                      </a:endParaRPr>
                    </a:p>
                  </a:txBody>
                  <a:tcPr marL="91425" marR="91425" marT="91425" marB="91425">
                    <a:lnL w="6350" cap="flat" cmpd="sng">
                      <a:solidFill>
                        <a:srgbClr val="000000"/>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it" sz="1800"/>
              <a:t>DIFFERENZA ERRORE AMBIENTI</a:t>
            </a:r>
            <a:endParaRPr sz="1800"/>
          </a:p>
        </p:txBody>
      </p:sp>
      <p:sp>
        <p:nvSpPr>
          <p:cNvPr id="528" name="Shape 528"/>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endParaRPr/>
          </a:p>
        </p:txBody>
      </p:sp>
      <p:graphicFrame>
        <p:nvGraphicFramePr>
          <p:cNvPr id="529" name="Shape 529"/>
          <p:cNvGraphicFramePr/>
          <p:nvPr>
            <p:extLst>
              <p:ext uri="{D42A27DB-BD31-4B8C-83A1-F6EECF244321}">
                <p14:modId xmlns:p14="http://schemas.microsoft.com/office/powerpoint/2010/main" val="2642112133"/>
              </p:ext>
            </p:extLst>
          </p:nvPr>
        </p:nvGraphicFramePr>
        <p:xfrm>
          <a:off x="3377738" y="249390"/>
          <a:ext cx="5615100" cy="4023587"/>
        </p:xfrm>
        <a:graphic>
          <a:graphicData uri="http://schemas.openxmlformats.org/drawingml/2006/table">
            <a:tbl>
              <a:tblPr>
                <a:noFill/>
                <a:tableStyleId>{6C00308F-60B4-4ADA-BDFF-F25BEB06ED75}</a:tableStyleId>
              </a:tblPr>
              <a:tblGrid>
                <a:gridCol w="1107300">
                  <a:extLst>
                    <a:ext uri="{9D8B030D-6E8A-4147-A177-3AD203B41FA5}">
                      <a16:colId xmlns:a16="http://schemas.microsoft.com/office/drawing/2014/main" val="20000"/>
                    </a:ext>
                  </a:extLst>
                </a:gridCol>
                <a:gridCol w="869175">
                  <a:extLst>
                    <a:ext uri="{9D8B030D-6E8A-4147-A177-3AD203B41FA5}">
                      <a16:colId xmlns:a16="http://schemas.microsoft.com/office/drawing/2014/main" val="20001"/>
                    </a:ext>
                  </a:extLst>
                </a:gridCol>
                <a:gridCol w="831075">
                  <a:extLst>
                    <a:ext uri="{9D8B030D-6E8A-4147-A177-3AD203B41FA5}">
                      <a16:colId xmlns:a16="http://schemas.microsoft.com/office/drawing/2014/main" val="20002"/>
                    </a:ext>
                  </a:extLst>
                </a:gridCol>
                <a:gridCol w="935850">
                  <a:extLst>
                    <a:ext uri="{9D8B030D-6E8A-4147-A177-3AD203B41FA5}">
                      <a16:colId xmlns:a16="http://schemas.microsoft.com/office/drawing/2014/main" val="20003"/>
                    </a:ext>
                  </a:extLst>
                </a:gridCol>
                <a:gridCol w="935850">
                  <a:extLst>
                    <a:ext uri="{9D8B030D-6E8A-4147-A177-3AD203B41FA5}">
                      <a16:colId xmlns:a16="http://schemas.microsoft.com/office/drawing/2014/main" val="20004"/>
                    </a:ext>
                  </a:extLst>
                </a:gridCol>
                <a:gridCol w="935850">
                  <a:extLst>
                    <a:ext uri="{9D8B030D-6E8A-4147-A177-3AD203B41FA5}">
                      <a16:colId xmlns:a16="http://schemas.microsoft.com/office/drawing/2014/main" val="20005"/>
                    </a:ext>
                  </a:extLst>
                </a:gridCol>
              </a:tblGrid>
              <a:tr h="314575">
                <a:tc>
                  <a:txBody>
                    <a:bodyPr/>
                    <a:lstStyle/>
                    <a:p>
                      <a:pPr marL="0" lvl="0" indent="0" rtl="0">
                        <a:spcBef>
                          <a:spcPts val="0"/>
                        </a:spcBef>
                        <a:spcAft>
                          <a:spcPts val="0"/>
                        </a:spcAft>
                        <a:buNone/>
                      </a:pPr>
                      <a:r>
                        <a:rPr lang="it" sz="1000" b="1"/>
                        <a:t>Matrice</a:t>
                      </a:r>
                      <a:endParaRPr sz="1000" b="1"/>
                    </a:p>
                  </a:txBody>
                  <a:tcPr marL="91425" marR="91425" marT="91425" marB="91425">
                    <a:lnL w="9525" cap="flat" cmpd="sng">
                      <a:solidFill>
                        <a:srgbClr val="9E9E9E"/>
                      </a:solidFill>
                      <a:prstDash val="solid"/>
                      <a:round/>
                      <a:headEnd type="none" w="sm" len="sm"/>
                      <a:tailEnd type="none" w="sm" len="sm"/>
                    </a:lnL>
                    <a:lnR w="6350" cap="flat" cmpd="sng">
                      <a:solidFill>
                        <a:srgbClr val="000000"/>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Dimensione</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Non Zero</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lnB w="6350" cap="flat" cmpd="sng">
                      <a:solidFill>
                        <a:srgbClr val="000000"/>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b="1"/>
                        <a:t>Matlab</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b="1"/>
                        <a:t>R</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it" sz="1000" b="1"/>
                        <a:t>Python</a:t>
                      </a:r>
                      <a:endParaRPr sz="1000" b="1"/>
                    </a:p>
                  </a:txBody>
                  <a:tcPr marL="9525" marR="9525" marT="9525" marB="91425" anchor="b">
                    <a:lnL w="6350" cap="flat" cmpd="sng">
                      <a:solidFill>
                        <a:srgbClr val="000000"/>
                      </a:solidFill>
                      <a:prstDash val="solid"/>
                      <a:round/>
                      <a:headEnd type="none" w="sm" len="sm"/>
                      <a:tailEnd type="none" w="sm" len="sm"/>
                    </a:lnL>
                    <a:lnR w="6350" cap="flat" cmpd="sng">
                      <a:solidFill>
                        <a:srgbClr val="000000"/>
                      </a:solidFill>
                      <a:prstDash val="solid"/>
                      <a:round/>
                      <a:headEnd type="none" w="sm" len="sm"/>
                      <a:tailEnd type="none" w="sm" len="sm"/>
                    </a:lnR>
                    <a:lnT w="6350"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314575">
                <a:tc>
                  <a:txBody>
                    <a:bodyPr/>
                    <a:lstStyle/>
                    <a:p>
                      <a:pPr marL="0" lvl="0" indent="0" rtl="0">
                        <a:spcBef>
                          <a:spcPts val="0"/>
                        </a:spcBef>
                        <a:spcAft>
                          <a:spcPts val="0"/>
                        </a:spcAft>
                        <a:buNone/>
                      </a:pPr>
                      <a:r>
                        <a:rPr lang="it" sz="1000"/>
                        <a:t>ex15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6867</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98.671</a:t>
                      </a:r>
                      <a:endParaRPr sz="1000"/>
                    </a:p>
                  </a:txBody>
                  <a:tcPr marL="91425" marR="91425" marT="91425" marB="91425">
                    <a:lnL w="9525" cap="flat" cmpd="sng">
                      <a:solidFill>
                        <a:srgbClr val="9E9E9E"/>
                      </a:solidFill>
                      <a:prstDash val="solid"/>
                      <a:round/>
                      <a:headEnd type="none" w="sm" len="sm"/>
                      <a:tailEnd type="none" w="sm" len="sm"/>
                    </a:lnL>
                    <a:lnT w="6350" cap="flat" cmpd="sng">
                      <a:solidFill>
                        <a:srgbClr val="000000"/>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7,96E-08</a:t>
                      </a:r>
                      <a:endParaRPr sz="1000"/>
                    </a:p>
                  </a:txBody>
                  <a:tcPr marL="9525" marR="9525" marT="9525" marB="91425" anchor="b"/>
                </a:tc>
                <a:extLst>
                  <a:ext uri="{0D108BD9-81ED-4DB2-BD59-A6C34878D82A}">
                    <a16:rowId xmlns:a16="http://schemas.microsoft.com/office/drawing/2014/main" val="10001"/>
                  </a:ext>
                </a:extLst>
              </a:tr>
              <a:tr h="314575">
                <a:tc>
                  <a:txBody>
                    <a:bodyPr/>
                    <a:lstStyle/>
                    <a:p>
                      <a:pPr marL="0" lvl="0" indent="0" rtl="0">
                        <a:spcBef>
                          <a:spcPts val="0"/>
                        </a:spcBef>
                        <a:spcAft>
                          <a:spcPts val="0"/>
                        </a:spcAft>
                        <a:buNone/>
                      </a:pPr>
                      <a:r>
                        <a:rPr lang="it" sz="1000"/>
                        <a:t>graham1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9035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335.472</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1,00E-10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7,41E-07</a:t>
                      </a:r>
                      <a:endParaRPr sz="1000"/>
                    </a:p>
                  </a:txBody>
                  <a:tcPr marL="9525" marR="9525" marT="9525" marB="91425" anchor="b"/>
                </a:tc>
                <a:extLst>
                  <a:ext uri="{0D108BD9-81ED-4DB2-BD59-A6C34878D82A}">
                    <a16:rowId xmlns:a16="http://schemas.microsoft.com/office/drawing/2014/main" val="10002"/>
                  </a:ext>
                </a:extLst>
              </a:tr>
              <a:tr h="314575">
                <a:tc>
                  <a:txBody>
                    <a:bodyPr/>
                    <a:lstStyle/>
                    <a:p>
                      <a:pPr marL="0" lvl="0" indent="0" rtl="0">
                        <a:spcBef>
                          <a:spcPts val="0"/>
                        </a:spcBef>
                        <a:spcAft>
                          <a:spcPts val="0"/>
                        </a:spcAft>
                        <a:buNone/>
                      </a:pPr>
                      <a:r>
                        <a:rPr lang="it" sz="1000"/>
                        <a:t>ex19</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12005</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259.577</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3,02E-09</a:t>
                      </a:r>
                      <a:endParaRPr sz="1000"/>
                    </a:p>
                  </a:txBody>
                  <a:tcPr marL="9525" marR="9525" marT="9525" marB="91425" anchor="b"/>
                </a:tc>
                <a:extLst>
                  <a:ext uri="{0D108BD9-81ED-4DB2-BD59-A6C34878D82A}">
                    <a16:rowId xmlns:a16="http://schemas.microsoft.com/office/drawing/2014/main" val="10003"/>
                  </a:ext>
                </a:extLst>
              </a:tr>
              <a:tr h="314575">
                <a:tc>
                  <a:txBody>
                    <a:bodyPr/>
                    <a:lstStyle/>
                    <a:p>
                      <a:pPr marL="0" lvl="0" indent="0" rtl="0">
                        <a:spcBef>
                          <a:spcPts val="0"/>
                        </a:spcBef>
                        <a:spcAft>
                          <a:spcPts val="0"/>
                        </a:spcAft>
                        <a:buNone/>
                      </a:pPr>
                      <a:r>
                        <a:rPr lang="it" sz="1000"/>
                        <a:t>raefsky3</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21200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1.488.768</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7,20E-12</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5,99E-13</a:t>
                      </a:r>
                      <a:endParaRPr sz="1000"/>
                    </a:p>
                  </a:txBody>
                  <a:tcPr marL="9525" marR="9525" marT="9525" marB="91425" anchor="b"/>
                </a:tc>
                <a:extLst>
                  <a:ext uri="{0D108BD9-81ED-4DB2-BD59-A6C34878D82A}">
                    <a16:rowId xmlns:a16="http://schemas.microsoft.com/office/drawing/2014/main" val="10004"/>
                  </a:ext>
                </a:extLst>
              </a:tr>
              <a:tr h="314575">
                <a:tc>
                  <a:txBody>
                    <a:bodyPr/>
                    <a:lstStyle/>
                    <a:p>
                      <a:pPr marL="0" lvl="0" indent="0" rtl="0">
                        <a:spcBef>
                          <a:spcPts val="0"/>
                        </a:spcBef>
                        <a:spcAft>
                          <a:spcPts val="0"/>
                        </a:spcAft>
                        <a:buNone/>
                      </a:pPr>
                      <a:r>
                        <a:rPr lang="it" sz="1000"/>
                        <a:t>water_tank</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60740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2.035.281</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3,00E-16</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1,16E-10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1,61E-10</a:t>
                      </a:r>
                      <a:endParaRPr sz="1000"/>
                    </a:p>
                  </a:txBody>
                  <a:tcPr marL="9525" marR="9525" marT="9525" marB="91425" anchor="b"/>
                </a:tc>
                <a:extLst>
                  <a:ext uri="{0D108BD9-81ED-4DB2-BD59-A6C34878D82A}">
                    <a16:rowId xmlns:a16="http://schemas.microsoft.com/office/drawing/2014/main" val="10005"/>
                  </a:ext>
                </a:extLst>
              </a:tr>
              <a:tr h="314575">
                <a:tc>
                  <a:txBody>
                    <a:bodyPr/>
                    <a:lstStyle/>
                    <a:p>
                      <a:pPr marL="0" lvl="0" indent="0" rtl="0">
                        <a:spcBef>
                          <a:spcPts val="0"/>
                        </a:spcBef>
                        <a:spcAft>
                          <a:spcPts val="0"/>
                        </a:spcAft>
                        <a:buNone/>
                      </a:pPr>
                      <a:r>
                        <a:rPr lang="it" sz="1000"/>
                        <a:t>cfd1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70656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1.825.580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1,00E-18</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1,82E-14</a:t>
                      </a:r>
                      <a:endParaRPr sz="1000"/>
                    </a:p>
                  </a:txBody>
                  <a:tcPr marL="9525" marR="9525" marT="9525" marB="91425" anchor="b"/>
                </a:tc>
                <a:extLst>
                  <a:ext uri="{0D108BD9-81ED-4DB2-BD59-A6C34878D82A}">
                    <a16:rowId xmlns:a16="http://schemas.microsoft.com/office/drawing/2014/main" val="10006"/>
                  </a:ext>
                </a:extLst>
              </a:tr>
              <a:tr h="332825">
                <a:tc>
                  <a:txBody>
                    <a:bodyPr/>
                    <a:lstStyle/>
                    <a:p>
                      <a:pPr marL="0" lvl="0" indent="0" rtl="0">
                        <a:spcBef>
                          <a:spcPts val="0"/>
                        </a:spcBef>
                        <a:spcAft>
                          <a:spcPts val="0"/>
                        </a:spcAft>
                        <a:buNone/>
                      </a:pPr>
                      <a:r>
                        <a:rPr lang="it" sz="1000"/>
                        <a:t>shallow_water1</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81920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327.680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2,61E-18</a:t>
                      </a:r>
                      <a:endParaRPr sz="1000"/>
                    </a:p>
                  </a:txBody>
                  <a:tcPr marL="9525" marR="9525" marT="9525" marB="91425" anchor="b"/>
                </a:tc>
                <a:extLst>
                  <a:ext uri="{0D108BD9-81ED-4DB2-BD59-A6C34878D82A}">
                    <a16:rowId xmlns:a16="http://schemas.microsoft.com/office/drawing/2014/main" val="10007"/>
                  </a:ext>
                </a:extLst>
              </a:tr>
              <a:tr h="314575">
                <a:tc>
                  <a:txBody>
                    <a:bodyPr/>
                    <a:lstStyle/>
                    <a:p>
                      <a:pPr marL="0" lvl="0" indent="0" rtl="0">
                        <a:spcBef>
                          <a:spcPts val="0"/>
                        </a:spcBef>
                        <a:spcAft>
                          <a:spcPts val="0"/>
                        </a:spcAft>
                        <a:buNone/>
                      </a:pPr>
                      <a:r>
                        <a:rPr lang="it" sz="1000"/>
                        <a:t>cfd2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123440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3.085.406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5,10E-13</a:t>
                      </a:r>
                      <a:endParaRPr sz="1000"/>
                    </a:p>
                  </a:txBody>
                  <a:tcPr marL="9525" marR="9525" marT="9525" marB="91425" anchor="b"/>
                </a:tc>
                <a:extLst>
                  <a:ext uri="{0D108BD9-81ED-4DB2-BD59-A6C34878D82A}">
                    <a16:rowId xmlns:a16="http://schemas.microsoft.com/office/drawing/2014/main" val="10008"/>
                  </a:ext>
                </a:extLst>
              </a:tr>
              <a:tr h="314575">
                <a:tc>
                  <a:txBody>
                    <a:bodyPr/>
                    <a:lstStyle/>
                    <a:p>
                      <a:pPr marL="0" lvl="0" indent="0" rtl="0">
                        <a:spcBef>
                          <a:spcPts val="0"/>
                        </a:spcBef>
                        <a:spcAft>
                          <a:spcPts val="0"/>
                        </a:spcAft>
                        <a:buNone/>
                      </a:pPr>
                      <a:r>
                        <a:rPr lang="it" sz="1000"/>
                        <a:t>PR02R</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161070</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8.185.136</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0,00E+00</a:t>
                      </a:r>
                      <a:endParaRPr sz="1000" dirty="0"/>
                    </a:p>
                  </a:txBody>
                  <a:tcPr marL="9525" marR="9525" marT="9525" marB="91425" anchor="b"/>
                </a:tc>
                <a:tc>
                  <a:txBody>
                    <a:bodyPr/>
                    <a:lstStyle/>
                    <a:p>
                      <a:pPr marL="0" lvl="0" indent="0" algn="ctr" rtl="0">
                        <a:lnSpc>
                          <a:spcPct val="115000"/>
                        </a:lnSpc>
                        <a:spcBef>
                          <a:spcPts val="0"/>
                        </a:spcBef>
                        <a:spcAft>
                          <a:spcPts val="0"/>
                        </a:spcAft>
                        <a:buNone/>
                      </a:pPr>
                      <a:r>
                        <a:rPr lang="it" sz="1000"/>
                        <a:t>1,85E-02</a:t>
                      </a:r>
                      <a:endParaRPr sz="1000"/>
                    </a:p>
                  </a:txBody>
                  <a:tcPr marL="9525" marR="9525" marT="9525" marB="91425" anchor="b"/>
                </a:tc>
                <a:extLst>
                  <a:ext uri="{0D108BD9-81ED-4DB2-BD59-A6C34878D82A}">
                    <a16:rowId xmlns:a16="http://schemas.microsoft.com/office/drawing/2014/main" val="10009"/>
                  </a:ext>
                </a:extLst>
              </a:tr>
              <a:tr h="314575">
                <a:tc>
                  <a:txBody>
                    <a:bodyPr/>
                    <a:lstStyle/>
                    <a:p>
                      <a:pPr marL="0" lvl="0" indent="0" rtl="0">
                        <a:spcBef>
                          <a:spcPts val="0"/>
                        </a:spcBef>
                        <a:spcAft>
                          <a:spcPts val="0"/>
                        </a:spcAft>
                        <a:buNone/>
                      </a:pPr>
                      <a:r>
                        <a:rPr lang="it" sz="1000"/>
                        <a:t>apache2</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t>715176</a:t>
                      </a:r>
                      <a:endParaRPr sz="1000"/>
                    </a:p>
                  </a:txBody>
                  <a:tcPr marL="91425" marR="91425" marT="91425" marB="91425">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spcBef>
                          <a:spcPts val="0"/>
                        </a:spcBef>
                        <a:spcAft>
                          <a:spcPts val="0"/>
                        </a:spcAft>
                        <a:buNone/>
                      </a:pPr>
                      <a:r>
                        <a:rPr lang="it" sz="1000">
                          <a:solidFill>
                            <a:srgbClr val="333333"/>
                          </a:solidFill>
                          <a:highlight>
                            <a:srgbClr val="F9F9F9"/>
                          </a:highlight>
                        </a:rPr>
                        <a:t>4.817.870</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a:t>0,00E+00</a:t>
                      </a:r>
                      <a:endParaRPr sz="1000"/>
                    </a:p>
                  </a:txBody>
                  <a:tcPr marL="9525" marR="9525" marT="9525" marB="91425" anchor="b"/>
                </a:tc>
                <a:tc>
                  <a:txBody>
                    <a:bodyPr/>
                    <a:lstStyle/>
                    <a:p>
                      <a:pPr marL="0" lvl="0" indent="0" algn="ctr" rtl="0">
                        <a:lnSpc>
                          <a:spcPct val="115000"/>
                        </a:lnSpc>
                        <a:spcBef>
                          <a:spcPts val="0"/>
                        </a:spcBef>
                        <a:spcAft>
                          <a:spcPts val="0"/>
                        </a:spcAft>
                        <a:buNone/>
                      </a:pPr>
                      <a:r>
                        <a:rPr lang="it" sz="1000" dirty="0"/>
                        <a:t>4,38E-13</a:t>
                      </a:r>
                      <a:endParaRPr sz="1000" dirty="0"/>
                    </a:p>
                  </a:txBody>
                  <a:tcPr marL="9525" marR="9525" marT="9525" marB="91425" anchor="b"/>
                </a:tc>
                <a:extLst>
                  <a:ext uri="{0D108BD9-81ED-4DB2-BD59-A6C34878D82A}">
                    <a16:rowId xmlns:a16="http://schemas.microsoft.com/office/drawing/2014/main" val="10010"/>
                  </a:ext>
                </a:extLst>
              </a:tr>
              <a:tr h="314575">
                <a:tc gridSpan="3">
                  <a:txBody>
                    <a:bodyPr/>
                    <a:lstStyle/>
                    <a:p>
                      <a:pPr marL="0" lvl="0" indent="0" algn="ctr" rtl="0">
                        <a:spcBef>
                          <a:spcPts val="0"/>
                        </a:spcBef>
                        <a:spcAft>
                          <a:spcPts val="0"/>
                        </a:spcAft>
                        <a:buNone/>
                      </a:pPr>
                      <a:r>
                        <a:rPr lang="it" sz="1000"/>
                        <a:t>Miglior SO per Linguaggio (Media)</a:t>
                      </a:r>
                      <a:endParaRPr sz="1000"/>
                    </a:p>
                  </a:txBody>
                  <a:tcPr marL="91425" marR="91425" marT="91425" marB="91425">
                    <a:lnL w="9525" cap="flat" cmpd="sng">
                      <a:solidFill>
                        <a:srgbClr val="9E9E9E"/>
                      </a:solidFill>
                      <a:prstDash val="solid"/>
                      <a:round/>
                      <a:headEnd type="none" w="sm" len="sm"/>
                      <a:tailEnd type="none" w="sm" len="sm"/>
                    </a:lnL>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tcPr>
                </a:tc>
                <a:tc hMerge="1">
                  <a:txBody>
                    <a:bodyPr/>
                    <a:lstStyle/>
                    <a:p>
                      <a:endParaRPr lang="it-IT"/>
                    </a:p>
                  </a:txBody>
                  <a:tcPr/>
                </a:tc>
                <a:tc hMerge="1">
                  <a:txBody>
                    <a:bodyPr/>
                    <a:lstStyle/>
                    <a:p>
                      <a:endParaRPr lang="it-IT"/>
                    </a:p>
                  </a:txBody>
                  <a:tcPr/>
                </a:tc>
                <a:tc>
                  <a:txBody>
                    <a:bodyPr/>
                    <a:lstStyle/>
                    <a:p>
                      <a:pPr marL="0" lvl="0" indent="0" rtl="0">
                        <a:lnSpc>
                          <a:spcPct val="115000"/>
                        </a:lnSpc>
                        <a:spcBef>
                          <a:spcPts val="0"/>
                        </a:spcBef>
                        <a:spcAft>
                          <a:spcPts val="0"/>
                        </a:spcAft>
                        <a:buNone/>
                      </a:pPr>
                      <a:r>
                        <a:rPr lang="it" sz="700"/>
                        <a:t>Windows 3,00E-16</a:t>
                      </a:r>
                      <a:endParaRPr sz="700"/>
                    </a:p>
                  </a:txBody>
                  <a:tcPr marL="9525" marR="9525" marT="9525" marB="91425"/>
                </a:tc>
                <a:tc>
                  <a:txBody>
                    <a:bodyPr/>
                    <a:lstStyle/>
                    <a:p>
                      <a:pPr marL="0" lvl="0" indent="0" rtl="0">
                        <a:lnSpc>
                          <a:spcPct val="115000"/>
                        </a:lnSpc>
                        <a:spcBef>
                          <a:spcPts val="0"/>
                        </a:spcBef>
                        <a:spcAft>
                          <a:spcPts val="0"/>
                        </a:spcAft>
                        <a:buNone/>
                      </a:pPr>
                      <a:r>
                        <a:rPr lang="it" sz="700" dirty="0"/>
                        <a:t>Windows 3,60E-12</a:t>
                      </a:r>
                      <a:endParaRPr sz="700" dirty="0"/>
                    </a:p>
                    <a:p>
                      <a:pPr marL="0" lvl="0" indent="0" rtl="0">
                        <a:lnSpc>
                          <a:spcPct val="115000"/>
                        </a:lnSpc>
                        <a:spcBef>
                          <a:spcPts val="0"/>
                        </a:spcBef>
                        <a:spcAft>
                          <a:spcPts val="0"/>
                        </a:spcAft>
                        <a:buNone/>
                      </a:pPr>
                      <a:r>
                        <a:rPr lang="it" sz="700" dirty="0"/>
                        <a:t>Ubuntu 1,08E-10</a:t>
                      </a:r>
                      <a:endParaRPr sz="700" dirty="0"/>
                    </a:p>
                  </a:txBody>
                  <a:tcPr marL="9525" marR="9525" marT="9525" marB="91425" anchor="b"/>
                </a:tc>
                <a:tc>
                  <a:txBody>
                    <a:bodyPr/>
                    <a:lstStyle/>
                    <a:p>
                      <a:pPr marL="0" lvl="0" indent="0" rtl="0">
                        <a:lnSpc>
                          <a:spcPct val="115000"/>
                        </a:lnSpc>
                        <a:spcBef>
                          <a:spcPts val="0"/>
                        </a:spcBef>
                        <a:spcAft>
                          <a:spcPts val="0"/>
                        </a:spcAft>
                        <a:buNone/>
                      </a:pPr>
                      <a:r>
                        <a:rPr lang="it" sz="700" dirty="0"/>
                        <a:t>Windows 3,08E-03</a:t>
                      </a:r>
                      <a:endParaRPr sz="700" dirty="0"/>
                    </a:p>
                    <a:p>
                      <a:pPr marL="0" lvl="0" indent="0" rtl="0">
                        <a:lnSpc>
                          <a:spcPct val="115000"/>
                        </a:lnSpc>
                        <a:spcBef>
                          <a:spcPts val="0"/>
                        </a:spcBef>
                        <a:spcAft>
                          <a:spcPts val="0"/>
                        </a:spcAft>
                        <a:buNone/>
                      </a:pPr>
                      <a:r>
                        <a:rPr lang="it" sz="700" dirty="0"/>
                        <a:t>Ubuntu 4,04E-11</a:t>
                      </a:r>
                      <a:endParaRPr sz="700" dirty="0"/>
                    </a:p>
                  </a:txBody>
                  <a:tcPr marL="9525" marR="9525" marT="9525" marB="91425" anchor="b"/>
                </a:tc>
                <a:extLst>
                  <a:ext uri="{0D108BD9-81ED-4DB2-BD59-A6C34878D82A}">
                    <a16:rowId xmlns:a16="http://schemas.microsoft.com/office/drawing/2014/main" val="10011"/>
                  </a:ext>
                </a:extLst>
              </a:tr>
            </a:tbl>
          </a:graphicData>
        </a:graphic>
      </p:graphicFrame>
      <p:sp>
        <p:nvSpPr>
          <p:cNvPr id="530" name="Shape 530"/>
          <p:cNvSpPr/>
          <p:nvPr/>
        </p:nvSpPr>
        <p:spPr>
          <a:xfrm>
            <a:off x="8842250" y="7775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1" name="Shape 531"/>
          <p:cNvSpPr/>
          <p:nvPr/>
        </p:nvSpPr>
        <p:spPr>
          <a:xfrm>
            <a:off x="8842250" y="11129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2" name="Shape 532"/>
          <p:cNvSpPr/>
          <p:nvPr/>
        </p:nvSpPr>
        <p:spPr>
          <a:xfrm>
            <a:off x="8842250" y="14092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3" name="Shape 533"/>
          <p:cNvSpPr/>
          <p:nvPr/>
        </p:nvSpPr>
        <p:spPr>
          <a:xfrm>
            <a:off x="8842250" y="213885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4" name="Shape 534"/>
          <p:cNvSpPr/>
          <p:nvPr/>
        </p:nvSpPr>
        <p:spPr>
          <a:xfrm>
            <a:off x="8842250" y="243512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5" name="Shape 535"/>
          <p:cNvSpPr/>
          <p:nvPr/>
        </p:nvSpPr>
        <p:spPr>
          <a:xfrm>
            <a:off x="8841350" y="2778075"/>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6" name="Shape 536"/>
          <p:cNvSpPr/>
          <p:nvPr/>
        </p:nvSpPr>
        <p:spPr>
          <a:xfrm>
            <a:off x="8842250" y="31137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7" name="Shape 537"/>
          <p:cNvSpPr/>
          <p:nvPr/>
        </p:nvSpPr>
        <p:spPr>
          <a:xfrm>
            <a:off x="8842250" y="34479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8" name="Shape 538"/>
          <p:cNvSpPr/>
          <p:nvPr/>
        </p:nvSpPr>
        <p:spPr>
          <a:xfrm>
            <a:off x="8842250" y="378207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39" name="Shape 539"/>
          <p:cNvSpPr/>
          <p:nvPr/>
        </p:nvSpPr>
        <p:spPr>
          <a:xfrm>
            <a:off x="6938450" y="17968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0" name="Shape 540"/>
          <p:cNvSpPr/>
          <p:nvPr/>
        </p:nvSpPr>
        <p:spPr>
          <a:xfrm>
            <a:off x="6787850" y="17968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1" name="Shape 541"/>
          <p:cNvSpPr/>
          <p:nvPr/>
        </p:nvSpPr>
        <p:spPr>
          <a:xfrm>
            <a:off x="6951725" y="14693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2" name="Shape 542"/>
          <p:cNvSpPr/>
          <p:nvPr/>
        </p:nvSpPr>
        <p:spPr>
          <a:xfrm>
            <a:off x="6801125" y="14693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3" name="Shape 543"/>
          <p:cNvSpPr/>
          <p:nvPr/>
        </p:nvSpPr>
        <p:spPr>
          <a:xfrm>
            <a:off x="6951725" y="108906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4" name="Shape 544"/>
          <p:cNvSpPr/>
          <p:nvPr/>
        </p:nvSpPr>
        <p:spPr>
          <a:xfrm>
            <a:off x="6801125" y="108906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5" name="Shape 545"/>
          <p:cNvSpPr/>
          <p:nvPr/>
        </p:nvSpPr>
        <p:spPr>
          <a:xfrm>
            <a:off x="6951725" y="7850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6" name="Shape 546"/>
          <p:cNvSpPr/>
          <p:nvPr/>
        </p:nvSpPr>
        <p:spPr>
          <a:xfrm>
            <a:off x="6801125" y="7850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7" name="Shape 547"/>
          <p:cNvSpPr/>
          <p:nvPr/>
        </p:nvSpPr>
        <p:spPr>
          <a:xfrm>
            <a:off x="6938450" y="212293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8" name="Shape 548"/>
          <p:cNvSpPr/>
          <p:nvPr/>
        </p:nvSpPr>
        <p:spPr>
          <a:xfrm>
            <a:off x="6950825" y="280708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49" name="Shape 549"/>
          <p:cNvSpPr/>
          <p:nvPr/>
        </p:nvSpPr>
        <p:spPr>
          <a:xfrm>
            <a:off x="6800225" y="28070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0" name="Shape 550"/>
          <p:cNvSpPr/>
          <p:nvPr/>
        </p:nvSpPr>
        <p:spPr>
          <a:xfrm>
            <a:off x="6951725" y="315678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1" name="Shape 551"/>
          <p:cNvSpPr/>
          <p:nvPr/>
        </p:nvSpPr>
        <p:spPr>
          <a:xfrm>
            <a:off x="6801125" y="31567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2" name="Shape 552"/>
          <p:cNvSpPr/>
          <p:nvPr/>
        </p:nvSpPr>
        <p:spPr>
          <a:xfrm>
            <a:off x="6951725" y="347136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3" name="Shape 553"/>
          <p:cNvSpPr/>
          <p:nvPr/>
        </p:nvSpPr>
        <p:spPr>
          <a:xfrm>
            <a:off x="6801125" y="347136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4" name="Shape 554"/>
          <p:cNvSpPr/>
          <p:nvPr/>
        </p:nvSpPr>
        <p:spPr>
          <a:xfrm>
            <a:off x="6951725" y="378593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5" name="Shape 555"/>
          <p:cNvSpPr/>
          <p:nvPr/>
        </p:nvSpPr>
        <p:spPr>
          <a:xfrm>
            <a:off x="6801125" y="378593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6" name="Shape 556"/>
          <p:cNvSpPr/>
          <p:nvPr/>
        </p:nvSpPr>
        <p:spPr>
          <a:xfrm>
            <a:off x="7877713" y="379313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7" name="Shape 557"/>
          <p:cNvSpPr/>
          <p:nvPr/>
        </p:nvSpPr>
        <p:spPr>
          <a:xfrm>
            <a:off x="7727113" y="379313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8" name="Shape 558"/>
          <p:cNvSpPr/>
          <p:nvPr/>
        </p:nvSpPr>
        <p:spPr>
          <a:xfrm>
            <a:off x="7877713" y="347856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59" name="Shape 559"/>
          <p:cNvSpPr/>
          <p:nvPr/>
        </p:nvSpPr>
        <p:spPr>
          <a:xfrm>
            <a:off x="7727113" y="347856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0" name="Shape 560"/>
          <p:cNvSpPr/>
          <p:nvPr/>
        </p:nvSpPr>
        <p:spPr>
          <a:xfrm>
            <a:off x="7877713" y="316398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1" name="Shape 561"/>
          <p:cNvSpPr/>
          <p:nvPr/>
        </p:nvSpPr>
        <p:spPr>
          <a:xfrm>
            <a:off x="7727113" y="31639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2" name="Shape 562"/>
          <p:cNvSpPr/>
          <p:nvPr/>
        </p:nvSpPr>
        <p:spPr>
          <a:xfrm>
            <a:off x="7876813" y="281428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3" name="Shape 563"/>
          <p:cNvSpPr/>
          <p:nvPr/>
        </p:nvSpPr>
        <p:spPr>
          <a:xfrm>
            <a:off x="7726213" y="28142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4" name="Shape 564"/>
          <p:cNvSpPr/>
          <p:nvPr/>
        </p:nvSpPr>
        <p:spPr>
          <a:xfrm>
            <a:off x="8842250" y="1795338"/>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5" name="Shape 565"/>
          <p:cNvSpPr/>
          <p:nvPr/>
        </p:nvSpPr>
        <p:spPr>
          <a:xfrm>
            <a:off x="7915363" y="14765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6" name="Shape 566"/>
          <p:cNvSpPr/>
          <p:nvPr/>
        </p:nvSpPr>
        <p:spPr>
          <a:xfrm>
            <a:off x="7764763" y="14765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7" name="Shape 567"/>
          <p:cNvSpPr/>
          <p:nvPr/>
        </p:nvSpPr>
        <p:spPr>
          <a:xfrm>
            <a:off x="7877713" y="777500"/>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8" name="Shape 568"/>
          <p:cNvSpPr/>
          <p:nvPr/>
        </p:nvSpPr>
        <p:spPr>
          <a:xfrm>
            <a:off x="7727113" y="77750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69" name="Shape 569"/>
          <p:cNvSpPr/>
          <p:nvPr/>
        </p:nvSpPr>
        <p:spPr>
          <a:xfrm>
            <a:off x="3456250" y="4437150"/>
            <a:ext cx="343500" cy="3378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0" name="Shape 570"/>
          <p:cNvSpPr/>
          <p:nvPr/>
        </p:nvSpPr>
        <p:spPr>
          <a:xfrm>
            <a:off x="6980438" y="4433375"/>
            <a:ext cx="343500" cy="3378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1" name="Shape 571"/>
          <p:cNvSpPr txBox="1"/>
          <p:nvPr/>
        </p:nvSpPr>
        <p:spPr>
          <a:xfrm>
            <a:off x="7331975" y="4433375"/>
            <a:ext cx="15684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dirty="0"/>
              <a:t>Windows (9/30)</a:t>
            </a:r>
            <a:endParaRPr dirty="0"/>
          </a:p>
        </p:txBody>
      </p:sp>
      <p:sp>
        <p:nvSpPr>
          <p:cNvPr id="572" name="Shape 572"/>
          <p:cNvSpPr txBox="1"/>
          <p:nvPr/>
        </p:nvSpPr>
        <p:spPr>
          <a:xfrm>
            <a:off x="3799600" y="44371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dirty="0"/>
              <a:t>Ubuntu (6/30)</a:t>
            </a:r>
            <a:endParaRPr dirty="0"/>
          </a:p>
        </p:txBody>
      </p:sp>
      <p:sp>
        <p:nvSpPr>
          <p:cNvPr id="573" name="Shape 573"/>
          <p:cNvSpPr txBox="1"/>
          <p:nvPr/>
        </p:nvSpPr>
        <p:spPr>
          <a:xfrm>
            <a:off x="5552200" y="4437150"/>
            <a:ext cx="1431000" cy="3783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it" dirty="0"/>
              <a:t>Neutral (15/30)</a:t>
            </a:r>
            <a:endParaRPr dirty="0"/>
          </a:p>
        </p:txBody>
      </p:sp>
      <p:sp>
        <p:nvSpPr>
          <p:cNvPr id="574" name="Shape 574"/>
          <p:cNvSpPr/>
          <p:nvPr/>
        </p:nvSpPr>
        <p:spPr>
          <a:xfrm rot="2652695">
            <a:off x="5226326" y="4437692"/>
            <a:ext cx="369993" cy="376990"/>
          </a:xfrm>
          <a:prstGeom prst="chord">
            <a:avLst>
              <a:gd name="adj1" fmla="val 2700000"/>
              <a:gd name="adj2" fmla="val 13449025"/>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5" name="Shape 575"/>
          <p:cNvSpPr/>
          <p:nvPr/>
        </p:nvSpPr>
        <p:spPr>
          <a:xfrm rot="-8147305">
            <a:off x="5225930" y="4437917"/>
            <a:ext cx="369993" cy="376990"/>
          </a:xfrm>
          <a:prstGeom prst="chord">
            <a:avLst>
              <a:gd name="adj1" fmla="val 2700000"/>
              <a:gd name="adj2" fmla="val 13449025"/>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76" name="Shape 576"/>
          <p:cNvSpPr/>
          <p:nvPr/>
        </p:nvSpPr>
        <p:spPr>
          <a:xfrm>
            <a:off x="6902775" y="41005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77" name="Shape 577"/>
          <p:cNvSpPr/>
          <p:nvPr/>
        </p:nvSpPr>
        <p:spPr>
          <a:xfrm>
            <a:off x="7840075" y="411326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78" name="Shape 578"/>
          <p:cNvSpPr/>
          <p:nvPr/>
        </p:nvSpPr>
        <p:spPr>
          <a:xfrm>
            <a:off x="8841350" y="4107725"/>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79" name="Shape 579"/>
          <p:cNvSpPr/>
          <p:nvPr/>
        </p:nvSpPr>
        <p:spPr>
          <a:xfrm>
            <a:off x="6938450" y="24650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80" name="Shape 580"/>
          <p:cNvSpPr/>
          <p:nvPr/>
        </p:nvSpPr>
        <p:spPr>
          <a:xfrm>
            <a:off x="6787850" y="2465013"/>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81" name="Shape 581"/>
          <p:cNvSpPr/>
          <p:nvPr/>
        </p:nvSpPr>
        <p:spPr>
          <a:xfrm>
            <a:off x="7896975" y="108906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82" name="Shape 582"/>
          <p:cNvSpPr/>
          <p:nvPr/>
        </p:nvSpPr>
        <p:spPr>
          <a:xfrm>
            <a:off x="7840075" y="1741788"/>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83" name="Shape 583"/>
          <p:cNvSpPr/>
          <p:nvPr/>
        </p:nvSpPr>
        <p:spPr>
          <a:xfrm>
            <a:off x="7840063" y="2049813"/>
            <a:ext cx="150600" cy="151200"/>
          </a:xfrm>
          <a:prstGeom prst="ellipse">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
        <p:nvSpPr>
          <p:cNvPr id="584" name="Shape 584"/>
          <p:cNvSpPr/>
          <p:nvPr/>
        </p:nvSpPr>
        <p:spPr>
          <a:xfrm>
            <a:off x="7840075" y="2432050"/>
            <a:ext cx="150600" cy="1512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Shape 589"/>
          <p:cNvSpPr txBox="1">
            <a:spLocks noGrp="1"/>
          </p:cNvSpPr>
          <p:nvPr>
            <p:ph type="title"/>
          </p:nvPr>
        </p:nvSpPr>
        <p:spPr>
          <a:xfrm>
            <a:off x="460950" y="75657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Conclusione</a:t>
            </a:r>
            <a:endParaRPr/>
          </a:p>
        </p:txBody>
      </p:sp>
      <p:sp>
        <p:nvSpPr>
          <p:cNvPr id="590" name="Shape 590"/>
          <p:cNvSpPr txBox="1"/>
          <p:nvPr/>
        </p:nvSpPr>
        <p:spPr>
          <a:xfrm>
            <a:off x="169500" y="1860400"/>
            <a:ext cx="2739000" cy="30600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it" sz="1200"/>
              <a:t>Memoria</a:t>
            </a:r>
            <a:endParaRPr sz="1200"/>
          </a:p>
          <a:p>
            <a:pPr marL="457200" lvl="0" indent="-304800" rtl="0">
              <a:lnSpc>
                <a:spcPct val="200000"/>
              </a:lnSpc>
              <a:spcBef>
                <a:spcPts val="0"/>
              </a:spcBef>
              <a:spcAft>
                <a:spcPts val="0"/>
              </a:spcAft>
              <a:buSzPts val="1200"/>
              <a:buChar char="➔"/>
            </a:pPr>
            <a:r>
              <a:rPr lang="it" sz="1200"/>
              <a:t>Matlab minor consumo</a:t>
            </a:r>
            <a:endParaRPr sz="1200"/>
          </a:p>
          <a:p>
            <a:pPr marL="457200" lvl="0" indent="-304800" rtl="0">
              <a:lnSpc>
                <a:spcPct val="200000"/>
              </a:lnSpc>
              <a:spcBef>
                <a:spcPts val="0"/>
              </a:spcBef>
              <a:spcAft>
                <a:spcPts val="0"/>
              </a:spcAft>
              <a:buSzPts val="1200"/>
              <a:buChar char="➔"/>
            </a:pPr>
            <a:r>
              <a:rPr lang="it" sz="1200"/>
              <a:t>Python medio consumo</a:t>
            </a:r>
            <a:endParaRPr sz="1200"/>
          </a:p>
          <a:p>
            <a:pPr marL="457200" lvl="0" indent="-304800" rtl="0">
              <a:lnSpc>
                <a:spcPct val="200000"/>
              </a:lnSpc>
              <a:spcBef>
                <a:spcPts val="0"/>
              </a:spcBef>
              <a:spcAft>
                <a:spcPts val="0"/>
              </a:spcAft>
              <a:buSzPts val="1200"/>
              <a:buChar char="➔"/>
            </a:pPr>
            <a:r>
              <a:rPr lang="it" sz="1200"/>
              <a:t>R gran consumo</a:t>
            </a:r>
            <a:endParaRPr sz="1200"/>
          </a:p>
          <a:p>
            <a:pPr marL="0" lvl="0" indent="0" rtl="0">
              <a:lnSpc>
                <a:spcPct val="200000"/>
              </a:lnSpc>
              <a:spcBef>
                <a:spcPts val="0"/>
              </a:spcBef>
              <a:spcAft>
                <a:spcPts val="0"/>
              </a:spcAft>
              <a:buNone/>
            </a:pPr>
            <a:r>
              <a:rPr lang="it" sz="1200"/>
              <a:t>Sistemi operativi</a:t>
            </a:r>
            <a:endParaRPr sz="1200"/>
          </a:p>
          <a:p>
            <a:pPr marL="457200" lvl="0" indent="-304800" rtl="0">
              <a:lnSpc>
                <a:spcPct val="200000"/>
              </a:lnSpc>
              <a:spcBef>
                <a:spcPts val="0"/>
              </a:spcBef>
              <a:spcAft>
                <a:spcPts val="0"/>
              </a:spcAft>
              <a:buSzPts val="1200"/>
              <a:buChar char="➔"/>
            </a:pPr>
            <a:r>
              <a:rPr lang="it" sz="1200"/>
              <a:t>Windows gran risparmio di memoria rispetto Ubuntu</a:t>
            </a:r>
            <a:endParaRPr sz="1200"/>
          </a:p>
          <a:p>
            <a:pPr marL="0" lvl="0" indent="0">
              <a:lnSpc>
                <a:spcPct val="200000"/>
              </a:lnSpc>
              <a:spcBef>
                <a:spcPts val="0"/>
              </a:spcBef>
              <a:spcAft>
                <a:spcPts val="0"/>
              </a:spcAft>
              <a:buNone/>
            </a:pPr>
            <a:endParaRPr sz="1200"/>
          </a:p>
        </p:txBody>
      </p:sp>
      <p:sp>
        <p:nvSpPr>
          <p:cNvPr id="591" name="Shape 591"/>
          <p:cNvSpPr txBox="1"/>
          <p:nvPr/>
        </p:nvSpPr>
        <p:spPr>
          <a:xfrm>
            <a:off x="2908363" y="1860400"/>
            <a:ext cx="2961900" cy="30600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it" sz="1200" dirty="0"/>
              <a:t>Tempo</a:t>
            </a:r>
            <a:endParaRPr sz="1200" dirty="0"/>
          </a:p>
          <a:p>
            <a:pPr marL="457200" lvl="0" indent="-304800" rtl="0">
              <a:lnSpc>
                <a:spcPct val="200000"/>
              </a:lnSpc>
              <a:spcBef>
                <a:spcPts val="0"/>
              </a:spcBef>
              <a:spcAft>
                <a:spcPts val="0"/>
              </a:spcAft>
              <a:buSzPts val="1200"/>
              <a:buChar char="➔"/>
            </a:pPr>
            <a:r>
              <a:rPr lang="it" sz="1200" dirty="0"/>
              <a:t>Matlab minor tempo</a:t>
            </a:r>
            <a:endParaRPr sz="1200" dirty="0"/>
          </a:p>
          <a:p>
            <a:pPr marL="457200" lvl="0" indent="-304800" rtl="0">
              <a:lnSpc>
                <a:spcPct val="200000"/>
              </a:lnSpc>
              <a:spcBef>
                <a:spcPts val="0"/>
              </a:spcBef>
              <a:spcAft>
                <a:spcPts val="0"/>
              </a:spcAft>
              <a:buSzPts val="1200"/>
              <a:buChar char="➔"/>
            </a:pPr>
            <a:r>
              <a:rPr lang="it" sz="1200" dirty="0"/>
              <a:t>Python tempo medio</a:t>
            </a:r>
            <a:endParaRPr sz="1200" dirty="0"/>
          </a:p>
          <a:p>
            <a:pPr marL="457200" lvl="0" indent="-304800" rtl="0">
              <a:lnSpc>
                <a:spcPct val="200000"/>
              </a:lnSpc>
              <a:spcBef>
                <a:spcPts val="0"/>
              </a:spcBef>
              <a:spcAft>
                <a:spcPts val="0"/>
              </a:spcAft>
              <a:buSzPts val="1200"/>
              <a:buChar char="➔"/>
            </a:pPr>
            <a:r>
              <a:rPr lang="it" sz="1200" dirty="0"/>
              <a:t>R molto tempo</a:t>
            </a:r>
            <a:endParaRPr sz="1200" dirty="0"/>
          </a:p>
          <a:p>
            <a:pPr marL="0" lvl="0" indent="0" rtl="0">
              <a:lnSpc>
                <a:spcPct val="200000"/>
              </a:lnSpc>
              <a:spcBef>
                <a:spcPts val="0"/>
              </a:spcBef>
              <a:spcAft>
                <a:spcPts val="0"/>
              </a:spcAft>
              <a:buNone/>
            </a:pPr>
            <a:r>
              <a:rPr lang="it" sz="1200" dirty="0"/>
              <a:t>Sistemi operativi</a:t>
            </a:r>
            <a:endParaRPr sz="1200" dirty="0"/>
          </a:p>
          <a:p>
            <a:pPr marL="457200" lvl="0" indent="-304800" rtl="0">
              <a:lnSpc>
                <a:spcPct val="200000"/>
              </a:lnSpc>
              <a:spcBef>
                <a:spcPts val="0"/>
              </a:spcBef>
              <a:spcAft>
                <a:spcPts val="0"/>
              </a:spcAft>
              <a:buSzPts val="1200"/>
              <a:buChar char="➔"/>
            </a:pPr>
            <a:r>
              <a:rPr lang="it" sz="1200" dirty="0"/>
              <a:t>Windows gran risparmio di tempo (netto) rispetto Ubuntu</a:t>
            </a:r>
            <a:endParaRPr sz="1200" dirty="0"/>
          </a:p>
          <a:p>
            <a:pPr marL="0" lvl="0" indent="0" rtl="0">
              <a:lnSpc>
                <a:spcPct val="200000"/>
              </a:lnSpc>
              <a:spcBef>
                <a:spcPts val="0"/>
              </a:spcBef>
              <a:spcAft>
                <a:spcPts val="0"/>
              </a:spcAft>
              <a:buNone/>
            </a:pPr>
            <a:endParaRPr sz="1200" dirty="0"/>
          </a:p>
        </p:txBody>
      </p:sp>
      <p:sp>
        <p:nvSpPr>
          <p:cNvPr id="592" name="Shape 592"/>
          <p:cNvSpPr txBox="1"/>
          <p:nvPr/>
        </p:nvSpPr>
        <p:spPr>
          <a:xfrm>
            <a:off x="6023150" y="1860400"/>
            <a:ext cx="2961900" cy="30600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it" sz="1200" dirty="0"/>
              <a:t>Errore</a:t>
            </a:r>
            <a:endParaRPr sz="1200" dirty="0"/>
          </a:p>
          <a:p>
            <a:pPr marL="457200" lvl="0" indent="-304800" rtl="0">
              <a:lnSpc>
                <a:spcPct val="200000"/>
              </a:lnSpc>
              <a:spcBef>
                <a:spcPts val="0"/>
              </a:spcBef>
              <a:spcAft>
                <a:spcPts val="0"/>
              </a:spcAft>
              <a:buSzPts val="1200"/>
              <a:buChar char="➔"/>
            </a:pPr>
            <a:r>
              <a:rPr lang="it" sz="1200" dirty="0"/>
              <a:t>Matlab minor errore</a:t>
            </a:r>
            <a:endParaRPr sz="1200" dirty="0"/>
          </a:p>
          <a:p>
            <a:pPr marL="457200" lvl="0" indent="-304800" rtl="0">
              <a:lnSpc>
                <a:spcPct val="200000"/>
              </a:lnSpc>
              <a:spcBef>
                <a:spcPts val="0"/>
              </a:spcBef>
              <a:spcAft>
                <a:spcPts val="0"/>
              </a:spcAft>
              <a:buSzPts val="1200"/>
              <a:buChar char="➔"/>
            </a:pPr>
            <a:r>
              <a:rPr lang="it" sz="1200" dirty="0"/>
              <a:t>R errore medio</a:t>
            </a:r>
            <a:endParaRPr sz="1200" dirty="0"/>
          </a:p>
          <a:p>
            <a:pPr marL="457200" lvl="0" indent="-304800" rtl="0">
              <a:lnSpc>
                <a:spcPct val="200000"/>
              </a:lnSpc>
              <a:spcBef>
                <a:spcPts val="0"/>
              </a:spcBef>
              <a:spcAft>
                <a:spcPts val="0"/>
              </a:spcAft>
              <a:buSzPts val="1200"/>
              <a:buChar char="➔"/>
            </a:pPr>
            <a:r>
              <a:rPr lang="it" sz="1200" dirty="0"/>
              <a:t>Python errore alto</a:t>
            </a:r>
            <a:endParaRPr sz="1200" dirty="0"/>
          </a:p>
          <a:p>
            <a:pPr marL="0" lvl="0" indent="0" rtl="0">
              <a:lnSpc>
                <a:spcPct val="200000"/>
              </a:lnSpc>
              <a:spcBef>
                <a:spcPts val="0"/>
              </a:spcBef>
              <a:spcAft>
                <a:spcPts val="0"/>
              </a:spcAft>
              <a:buNone/>
            </a:pPr>
            <a:r>
              <a:rPr lang="it" sz="1200" dirty="0"/>
              <a:t>Sistemi operativi</a:t>
            </a:r>
            <a:endParaRPr sz="1200" dirty="0"/>
          </a:p>
          <a:p>
            <a:pPr marL="457200" lvl="0" indent="-304800" rtl="0">
              <a:lnSpc>
                <a:spcPct val="200000"/>
              </a:lnSpc>
              <a:spcBef>
                <a:spcPts val="0"/>
              </a:spcBef>
              <a:spcAft>
                <a:spcPts val="0"/>
              </a:spcAft>
              <a:buSzPts val="1200"/>
              <a:buChar char="➔"/>
            </a:pPr>
            <a:r>
              <a:rPr lang="it" sz="1200" dirty="0"/>
              <a:t>Windows permette minor errore rispetto a </a:t>
            </a:r>
            <a:r>
              <a:rPr lang="it-IT" sz="1200" dirty="0" err="1"/>
              <a:t>Ubuntu</a:t>
            </a:r>
            <a:endParaRPr sz="1200" dirty="0"/>
          </a:p>
          <a:p>
            <a:pPr marL="0" lvl="0" indent="0" rtl="0">
              <a:lnSpc>
                <a:spcPct val="200000"/>
              </a:lnSpc>
              <a:spcBef>
                <a:spcPts val="0"/>
              </a:spcBef>
              <a:spcAft>
                <a:spcPts val="0"/>
              </a:spcAft>
              <a:buNone/>
            </a:pPr>
            <a:endParaRPr sz="12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 sz="3600"/>
              <a:t>METODI DEL CALCOLO SCIENTIFICO</a:t>
            </a:r>
            <a:endParaRPr sz="3600"/>
          </a:p>
        </p:txBody>
      </p:sp>
      <p:sp>
        <p:nvSpPr>
          <p:cNvPr id="598" name="Shape 598"/>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
              <a:t>Applicazioni della DCT2</a:t>
            </a:r>
            <a:endParaRPr/>
          </a:p>
        </p:txBody>
      </p:sp>
      <p:sp>
        <p:nvSpPr>
          <p:cNvPr id="599" name="Shape 599"/>
          <p:cNvSpPr txBox="1">
            <a:spLocks noGrp="1"/>
          </p:cNvSpPr>
          <p:nvPr>
            <p:ph type="subTitle" idx="1"/>
          </p:nvPr>
        </p:nvSpPr>
        <p:spPr>
          <a:xfrm>
            <a:off x="2879325" y="4710875"/>
            <a:ext cx="3261600" cy="262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it" sz="1100"/>
              <a:t>Andrea Biaggi - Lorenzo Di Vito - Cesar Macias</a:t>
            </a:r>
            <a:endParaRPr sz="11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it"/>
              <a:t>Linguaggi e librerie utilizzate</a:t>
            </a:r>
            <a:endParaRPr/>
          </a:p>
        </p:txBody>
      </p:sp>
      <p:sp>
        <p:nvSpPr>
          <p:cNvPr id="605" name="Shape 605"/>
          <p:cNvSpPr txBox="1">
            <a:spLocks noGrp="1"/>
          </p:cNvSpPr>
          <p:nvPr>
            <p:ph type="body" idx="1"/>
          </p:nvPr>
        </p:nvSpPr>
        <p:spPr>
          <a:xfrm>
            <a:off x="678600" y="1919075"/>
            <a:ext cx="26829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sz="1800">
                <a:solidFill>
                  <a:srgbClr val="000000"/>
                </a:solidFill>
              </a:rPr>
              <a:t>Ambienti</a:t>
            </a:r>
            <a:endParaRPr sz="1800">
              <a:solidFill>
                <a:srgbClr val="000000"/>
              </a:solidFill>
            </a:endParaRPr>
          </a:p>
          <a:p>
            <a:pPr marL="457200" lvl="0" indent="-342900" rtl="0">
              <a:lnSpc>
                <a:spcPct val="150000"/>
              </a:lnSpc>
              <a:spcBef>
                <a:spcPts val="1600"/>
              </a:spcBef>
              <a:spcAft>
                <a:spcPts val="0"/>
              </a:spcAft>
              <a:buClr>
                <a:srgbClr val="000000"/>
              </a:buClr>
              <a:buSzPts val="1800"/>
              <a:buChar char="●"/>
            </a:pPr>
            <a:r>
              <a:rPr lang="it">
                <a:solidFill>
                  <a:srgbClr val="000000"/>
                </a:solidFill>
              </a:rPr>
              <a:t>MacOS </a:t>
            </a:r>
            <a:endParaRPr>
              <a:solidFill>
                <a:srgbClr val="000000"/>
              </a:solidFill>
            </a:endParaRPr>
          </a:p>
          <a:p>
            <a:pPr marL="457200" lvl="0" indent="-342900" rtl="0">
              <a:lnSpc>
                <a:spcPct val="150000"/>
              </a:lnSpc>
              <a:spcBef>
                <a:spcPts val="0"/>
              </a:spcBef>
              <a:spcAft>
                <a:spcPts val="0"/>
              </a:spcAft>
              <a:buClr>
                <a:srgbClr val="000000"/>
              </a:buClr>
              <a:buSzPts val="1800"/>
              <a:buChar char="●"/>
            </a:pPr>
            <a:r>
              <a:rPr lang="it">
                <a:solidFill>
                  <a:srgbClr val="000000"/>
                </a:solidFill>
              </a:rPr>
              <a:t>Windows</a:t>
            </a:r>
            <a:endParaRPr>
              <a:solidFill>
                <a:srgbClr val="000000"/>
              </a:solidFill>
            </a:endParaRPr>
          </a:p>
          <a:p>
            <a:pPr marL="0" lvl="0" indent="0" algn="l" rtl="0">
              <a:lnSpc>
                <a:spcPct val="150000"/>
              </a:lnSpc>
              <a:spcBef>
                <a:spcPts val="1600"/>
              </a:spcBef>
              <a:spcAft>
                <a:spcPts val="0"/>
              </a:spcAft>
              <a:buNone/>
            </a:pPr>
            <a:r>
              <a:rPr lang="it">
                <a:solidFill>
                  <a:srgbClr val="000000"/>
                </a:solidFill>
              </a:rPr>
              <a:t>Linguaggi</a:t>
            </a:r>
            <a:endParaRPr>
              <a:solidFill>
                <a:srgbClr val="000000"/>
              </a:solidFill>
            </a:endParaRPr>
          </a:p>
          <a:p>
            <a:pPr marL="457200" lvl="0" indent="-342900" rtl="0">
              <a:lnSpc>
                <a:spcPct val="150000"/>
              </a:lnSpc>
              <a:spcBef>
                <a:spcPts val="1600"/>
              </a:spcBef>
              <a:spcAft>
                <a:spcPts val="0"/>
              </a:spcAft>
              <a:buClr>
                <a:srgbClr val="000000"/>
              </a:buClr>
              <a:buSzPts val="1800"/>
              <a:buChar char="●"/>
            </a:pPr>
            <a:r>
              <a:rPr lang="it">
                <a:solidFill>
                  <a:srgbClr val="000000"/>
                </a:solidFill>
              </a:rPr>
              <a:t>Python</a:t>
            </a:r>
            <a:endParaRPr>
              <a:solidFill>
                <a:srgbClr val="000000"/>
              </a:solidFill>
            </a:endParaRPr>
          </a:p>
          <a:p>
            <a:pPr marL="0" lvl="0" indent="0" rtl="0">
              <a:spcBef>
                <a:spcPts val="1600"/>
              </a:spcBef>
              <a:spcAft>
                <a:spcPts val="1600"/>
              </a:spcAft>
              <a:buNone/>
            </a:pPr>
            <a:endParaRPr sz="1800">
              <a:solidFill>
                <a:srgbClr val="000000"/>
              </a:solidFill>
            </a:endParaRPr>
          </a:p>
        </p:txBody>
      </p:sp>
      <p:sp>
        <p:nvSpPr>
          <p:cNvPr id="606" name="Shape 606"/>
          <p:cNvSpPr txBox="1">
            <a:spLocks noGrp="1"/>
          </p:cNvSpPr>
          <p:nvPr>
            <p:ph type="body" idx="4294967295"/>
          </p:nvPr>
        </p:nvSpPr>
        <p:spPr>
          <a:xfrm>
            <a:off x="3749400" y="1919075"/>
            <a:ext cx="4944600" cy="2710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a:solidFill>
                  <a:srgbClr val="000000"/>
                </a:solidFill>
              </a:rPr>
              <a:t>Librerie</a:t>
            </a:r>
            <a:endParaRPr sz="1800">
              <a:solidFill>
                <a:srgbClr val="000000"/>
              </a:solidFill>
            </a:endParaRPr>
          </a:p>
          <a:p>
            <a:pPr marL="457200" lvl="0" indent="-342900" rtl="0">
              <a:lnSpc>
                <a:spcPct val="150000"/>
              </a:lnSpc>
              <a:spcBef>
                <a:spcPts val="1600"/>
              </a:spcBef>
              <a:spcAft>
                <a:spcPts val="0"/>
              </a:spcAft>
              <a:buClr>
                <a:srgbClr val="000000"/>
              </a:buClr>
              <a:buSzPts val="1800"/>
              <a:buChar char="●"/>
            </a:pPr>
            <a:r>
              <a:rPr lang="it">
                <a:solidFill>
                  <a:srgbClr val="000000"/>
                </a:solidFill>
              </a:rPr>
              <a:t>FFTPACK incluso in SciPy</a:t>
            </a:r>
            <a:endParaRPr>
              <a:solidFill>
                <a:srgbClr val="000000"/>
              </a:solidFill>
            </a:endParaRPr>
          </a:p>
          <a:p>
            <a:pPr marL="457200" lvl="0" indent="-342900" rtl="0">
              <a:lnSpc>
                <a:spcPct val="150000"/>
              </a:lnSpc>
              <a:spcBef>
                <a:spcPts val="0"/>
              </a:spcBef>
              <a:spcAft>
                <a:spcPts val="0"/>
              </a:spcAft>
              <a:buClr>
                <a:srgbClr val="000000"/>
              </a:buClr>
              <a:buSzPts val="1800"/>
              <a:buChar char="●"/>
            </a:pPr>
            <a:r>
              <a:rPr lang="it">
                <a:solidFill>
                  <a:srgbClr val="000000"/>
                </a:solidFill>
              </a:rPr>
              <a:t>Tkinter per l’interfaccia grafica</a:t>
            </a:r>
            <a:endParaRPr>
              <a:solidFill>
                <a:srgbClr val="000000"/>
              </a:solidFill>
            </a:endParaRPr>
          </a:p>
          <a:p>
            <a:pPr marL="457200" lvl="0" indent="-342900" rtl="0">
              <a:lnSpc>
                <a:spcPct val="150000"/>
              </a:lnSpc>
              <a:spcBef>
                <a:spcPts val="0"/>
              </a:spcBef>
              <a:spcAft>
                <a:spcPts val="0"/>
              </a:spcAft>
              <a:buClr>
                <a:srgbClr val="000000"/>
              </a:buClr>
              <a:buSzPts val="1800"/>
              <a:buChar char="●"/>
            </a:pPr>
            <a:r>
              <a:rPr lang="it">
                <a:solidFill>
                  <a:srgbClr val="000000"/>
                </a:solidFill>
              </a:rPr>
              <a:t>OpenCV2 per caricamento immagine e scrittura immagine output su disco</a:t>
            </a:r>
            <a:endParaRPr>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Problemi riscontrati</a:t>
            </a:r>
            <a:endParaRPr/>
          </a:p>
        </p:txBody>
      </p:sp>
      <p:sp>
        <p:nvSpPr>
          <p:cNvPr id="612" name="Shape 612"/>
          <p:cNvSpPr txBox="1"/>
          <p:nvPr/>
        </p:nvSpPr>
        <p:spPr>
          <a:xfrm>
            <a:off x="388925" y="811843"/>
            <a:ext cx="8071500" cy="3888300"/>
          </a:xfrm>
          <a:prstGeom prst="rect">
            <a:avLst/>
          </a:prstGeom>
          <a:noFill/>
          <a:ln>
            <a:noFill/>
          </a:ln>
        </p:spPr>
        <p:txBody>
          <a:bodyPr spcFirstLastPara="1" wrap="square" lIns="91425" tIns="91425" rIns="91425" bIns="91425" anchor="ctr" anchorCtr="0">
            <a:noAutofit/>
          </a:bodyPr>
          <a:lstStyle/>
          <a:p>
            <a:pPr marL="457200" marR="0" lvl="0" indent="-317500" algn="just" rtl="0">
              <a:lnSpc>
                <a:spcPct val="200000"/>
              </a:lnSpc>
              <a:spcBef>
                <a:spcPts val="0"/>
              </a:spcBef>
              <a:spcAft>
                <a:spcPts val="0"/>
              </a:spcAft>
              <a:buClr>
                <a:srgbClr val="000000"/>
              </a:buClr>
              <a:buSzPts val="1400"/>
              <a:buFont typeface="Roboto"/>
              <a:buChar char="➔"/>
            </a:pPr>
            <a:r>
              <a:rPr lang="it">
                <a:latin typeface="Roboto"/>
                <a:ea typeface="Roboto"/>
                <a:cs typeface="Roboto"/>
                <a:sym typeface="Roboto"/>
              </a:rPr>
              <a:t>Impossibilità di caricare alcune immagini con la libreria misc.imread (SciPy)</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Soluzione: utilizzo libreria cv2 (OpenCV)</a:t>
            </a:r>
            <a:endParaRPr>
              <a:latin typeface="Roboto"/>
              <a:ea typeface="Roboto"/>
              <a:cs typeface="Roboto"/>
              <a:sym typeface="Roboto"/>
            </a:endParaRPr>
          </a:p>
          <a:p>
            <a:pPr marL="457200" marR="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Incompatibilità di MatPlotLib con libreria interfaccia grafica Tkinter</a:t>
            </a:r>
            <a:endParaRPr>
              <a:latin typeface="Roboto"/>
              <a:ea typeface="Roboto"/>
              <a:cs typeface="Roboto"/>
              <a:sym typeface="Roboto"/>
            </a:endParaRPr>
          </a:p>
          <a:p>
            <a:pPr marL="914400" marR="0" lvl="1" indent="-317500" algn="just" rtl="0">
              <a:lnSpc>
                <a:spcPct val="200000"/>
              </a:lnSpc>
              <a:spcBef>
                <a:spcPts val="0"/>
              </a:spcBef>
              <a:spcAft>
                <a:spcPts val="0"/>
              </a:spcAft>
              <a:buSzPts val="1400"/>
              <a:buFont typeface="Roboto"/>
              <a:buChar char="◆"/>
            </a:pPr>
            <a:r>
              <a:rPr lang="it">
                <a:latin typeface="Roboto"/>
                <a:ea typeface="Roboto"/>
                <a:cs typeface="Roboto"/>
                <a:sym typeface="Roboto"/>
              </a:rPr>
              <a:t>Import di un fix (TkAgg) per il corretto utilizzo della libreria</a:t>
            </a:r>
            <a:endParaRPr>
              <a:latin typeface="Roboto"/>
              <a:ea typeface="Roboto"/>
              <a:cs typeface="Roboto"/>
              <a:sym typeface="Roboto"/>
            </a:endParaRPr>
          </a:p>
          <a:p>
            <a:pPr marL="457200" marR="0" lvl="0" indent="-317500" algn="just" rtl="0">
              <a:lnSpc>
                <a:spcPct val="200000"/>
              </a:lnSpc>
              <a:spcBef>
                <a:spcPts val="0"/>
              </a:spcBef>
              <a:spcAft>
                <a:spcPts val="0"/>
              </a:spcAft>
              <a:buSzPts val="1400"/>
              <a:buFont typeface="Roboto"/>
              <a:buChar char="➔"/>
            </a:pPr>
            <a:r>
              <a:rPr lang="it">
                <a:latin typeface="Roboto"/>
                <a:ea typeface="Roboto"/>
                <a:cs typeface="Roboto"/>
                <a:sym typeface="Roboto"/>
              </a:rPr>
              <a:t>Immagine campione fornita (Bridge.bmp) da problemi nell’utilizzo della DCT2</a:t>
            </a:r>
            <a:endParaRPr>
              <a:latin typeface="Roboto"/>
              <a:ea typeface="Roboto"/>
              <a:cs typeface="Roboto"/>
              <a:sym typeface="Robo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Shape 617"/>
          <p:cNvSpPr txBox="1">
            <a:spLocks noGrp="1"/>
          </p:cNvSpPr>
          <p:nvPr>
            <p:ph type="title"/>
          </p:nvPr>
        </p:nvSpPr>
        <p:spPr>
          <a:xfrm>
            <a:off x="416325" y="16350"/>
            <a:ext cx="83064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DCT</a:t>
            </a:r>
            <a:endParaRPr/>
          </a:p>
        </p:txBody>
      </p:sp>
      <p:sp>
        <p:nvSpPr>
          <p:cNvPr id="618" name="Shape 618"/>
          <p:cNvSpPr txBox="1">
            <a:spLocks noGrp="1"/>
          </p:cNvSpPr>
          <p:nvPr>
            <p:ph type="body" idx="4294967295"/>
          </p:nvPr>
        </p:nvSpPr>
        <p:spPr>
          <a:xfrm>
            <a:off x="371275" y="744175"/>
            <a:ext cx="8245500" cy="11472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1600"/>
              </a:spcAft>
              <a:buNone/>
            </a:pPr>
            <a:r>
              <a:rPr lang="it" sz="1200">
                <a:solidFill>
                  <a:srgbClr val="000000"/>
                </a:solidFill>
              </a:rPr>
              <a:t>All’interno della libreria utilizzata sono implementate due versioni di DCT: Una monodimensionale e una bidimensionale.</a:t>
            </a:r>
            <a:br>
              <a:rPr lang="it" sz="1200">
                <a:solidFill>
                  <a:srgbClr val="000000"/>
                </a:solidFill>
              </a:rPr>
            </a:br>
            <a:r>
              <a:rPr lang="it" sz="1200">
                <a:solidFill>
                  <a:srgbClr val="000000"/>
                </a:solidFill>
              </a:rPr>
              <a:t>La versione monodimensionale non supporta alcuna modalità di normalizzazione.</a:t>
            </a:r>
            <a:br>
              <a:rPr lang="it" sz="1200">
                <a:solidFill>
                  <a:srgbClr val="000000"/>
                </a:solidFill>
              </a:rPr>
            </a:br>
            <a:r>
              <a:rPr lang="it" sz="1200">
                <a:solidFill>
                  <a:srgbClr val="000000"/>
                </a:solidFill>
              </a:rPr>
              <a:t>La versione bidimensionale supporta la modalità di normalizzazione ortonormale, che consiste nella moltiplicazione di </a:t>
            </a:r>
            <a:r>
              <a:rPr lang="it" sz="1200">
                <a:solidFill>
                  <a:srgbClr val="000000"/>
                </a:solidFill>
                <a:latin typeface="Courier New"/>
                <a:ea typeface="Courier New"/>
                <a:cs typeface="Courier New"/>
                <a:sym typeface="Courier New"/>
              </a:rPr>
              <a:t>y[k]</a:t>
            </a:r>
            <a:r>
              <a:rPr lang="it" sz="1200">
                <a:solidFill>
                  <a:srgbClr val="000000"/>
                </a:solidFill>
              </a:rPr>
              <a:t> per un fattore </a:t>
            </a:r>
            <a:r>
              <a:rPr lang="it" sz="1200">
                <a:solidFill>
                  <a:srgbClr val="000000"/>
                </a:solidFill>
                <a:latin typeface="Courier New"/>
                <a:ea typeface="Courier New"/>
                <a:cs typeface="Courier New"/>
                <a:sym typeface="Courier New"/>
              </a:rPr>
              <a:t>α</a:t>
            </a:r>
            <a:r>
              <a:rPr lang="it" sz="1200">
                <a:solidFill>
                  <a:srgbClr val="000000"/>
                </a:solidFill>
              </a:rPr>
              <a:t>.</a:t>
            </a:r>
            <a:endParaRPr sz="1200">
              <a:solidFill>
                <a:srgbClr val="000000"/>
              </a:solidFill>
            </a:endParaRPr>
          </a:p>
        </p:txBody>
      </p:sp>
      <p:sp>
        <p:nvSpPr>
          <p:cNvPr id="619" name="Shape 619"/>
          <p:cNvSpPr txBox="1"/>
          <p:nvPr/>
        </p:nvSpPr>
        <p:spPr>
          <a:xfrm>
            <a:off x="4222788" y="2132838"/>
            <a:ext cx="698400" cy="319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b="1"/>
              <a:t>DCT</a:t>
            </a:r>
            <a:endParaRPr b="1"/>
          </a:p>
        </p:txBody>
      </p:sp>
      <p:sp>
        <p:nvSpPr>
          <p:cNvPr id="620" name="Shape 620"/>
          <p:cNvSpPr txBox="1"/>
          <p:nvPr/>
        </p:nvSpPr>
        <p:spPr>
          <a:xfrm>
            <a:off x="4220313" y="3264875"/>
            <a:ext cx="698400" cy="319500"/>
          </a:xfrm>
          <a:prstGeom prst="rect">
            <a:avLst/>
          </a:prstGeom>
          <a:noFill/>
          <a:ln>
            <a:noFill/>
          </a:ln>
        </p:spPr>
        <p:txBody>
          <a:bodyPr spcFirstLastPara="1" wrap="square" lIns="91425" tIns="91425" rIns="91425" bIns="91425" anchor="t" anchorCtr="0">
            <a:noAutofit/>
          </a:bodyPr>
          <a:lstStyle/>
          <a:p>
            <a:pPr marL="0" lvl="0" indent="0" algn="ctr">
              <a:spcBef>
                <a:spcPts val="0"/>
              </a:spcBef>
              <a:spcAft>
                <a:spcPts val="0"/>
              </a:spcAft>
              <a:buNone/>
            </a:pPr>
            <a:r>
              <a:rPr lang="it" b="1"/>
              <a:t>DCT2</a:t>
            </a:r>
            <a:endParaRPr b="1"/>
          </a:p>
        </p:txBody>
      </p:sp>
      <p:pic>
        <p:nvPicPr>
          <p:cNvPr id="621" name="Shape 621"/>
          <p:cNvPicPr preferRelativeResize="0"/>
          <p:nvPr/>
        </p:nvPicPr>
        <p:blipFill rotWithShape="1">
          <a:blip r:embed="rId3">
            <a:alphaModFix/>
          </a:blip>
          <a:srcRect t="922" b="932"/>
          <a:stretch/>
        </p:blipFill>
        <p:spPr>
          <a:xfrm>
            <a:off x="2576500" y="2505825"/>
            <a:ext cx="3990975" cy="504825"/>
          </a:xfrm>
          <a:prstGeom prst="rect">
            <a:avLst/>
          </a:prstGeom>
          <a:noFill/>
          <a:ln>
            <a:noFill/>
          </a:ln>
        </p:spPr>
      </p:pic>
      <p:pic>
        <p:nvPicPr>
          <p:cNvPr id="622" name="Shape 622"/>
          <p:cNvPicPr preferRelativeResize="0"/>
          <p:nvPr/>
        </p:nvPicPr>
        <p:blipFill>
          <a:blip r:embed="rId4">
            <a:alphaModFix/>
          </a:blip>
          <a:stretch>
            <a:fillRect/>
          </a:stretch>
        </p:blipFill>
        <p:spPr>
          <a:xfrm>
            <a:off x="5040663" y="3701288"/>
            <a:ext cx="1971675" cy="523875"/>
          </a:xfrm>
          <a:prstGeom prst="rect">
            <a:avLst/>
          </a:prstGeom>
          <a:noFill/>
          <a:ln>
            <a:noFill/>
          </a:ln>
        </p:spPr>
      </p:pic>
      <p:pic>
        <p:nvPicPr>
          <p:cNvPr id="623" name="Shape 623"/>
          <p:cNvPicPr preferRelativeResize="0"/>
          <p:nvPr/>
        </p:nvPicPr>
        <p:blipFill>
          <a:blip r:embed="rId5">
            <a:alphaModFix/>
          </a:blip>
          <a:stretch>
            <a:fillRect/>
          </a:stretch>
        </p:blipFill>
        <p:spPr>
          <a:xfrm>
            <a:off x="2092575" y="3710825"/>
            <a:ext cx="2695575" cy="5048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Shape 628"/>
          <p:cNvSpPr txBox="1"/>
          <p:nvPr/>
        </p:nvSpPr>
        <p:spPr>
          <a:xfrm>
            <a:off x="2246700" y="10457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Grafico tempo in relazione a dimensione matrice</a:t>
            </a:r>
            <a:endParaRPr/>
          </a:p>
          <a:p>
            <a:pPr marL="0" lvl="0" indent="0" algn="ctr" rtl="0">
              <a:spcBef>
                <a:spcPts val="0"/>
              </a:spcBef>
              <a:spcAft>
                <a:spcPts val="0"/>
              </a:spcAft>
              <a:buNone/>
            </a:pPr>
            <a:r>
              <a:rPr lang="it"/>
              <a:t>per libreria ad-hoc - libreria SciPy </a:t>
            </a:r>
            <a:endParaRPr/>
          </a:p>
        </p:txBody>
      </p:sp>
      <p:pic>
        <p:nvPicPr>
          <p:cNvPr id="629" name="Shape 629"/>
          <p:cNvPicPr preferRelativeResize="0"/>
          <p:nvPr/>
        </p:nvPicPr>
        <p:blipFill>
          <a:blip r:embed="rId3">
            <a:alphaModFix/>
          </a:blip>
          <a:stretch>
            <a:fillRect/>
          </a:stretch>
        </p:blipFill>
        <p:spPr>
          <a:xfrm>
            <a:off x="636813" y="774325"/>
            <a:ext cx="7870386" cy="41464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Shape 634"/>
          <p:cNvSpPr txBox="1"/>
          <p:nvPr/>
        </p:nvSpPr>
        <p:spPr>
          <a:xfrm>
            <a:off x="2246700" y="241300"/>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Libreria SciPy DCT2 applicata ad un immagine </a:t>
            </a:r>
            <a:endParaRPr/>
          </a:p>
          <a:p>
            <a:pPr marL="0" lvl="0" indent="0" algn="ctr" rtl="0">
              <a:spcBef>
                <a:spcPts val="0"/>
              </a:spcBef>
              <a:spcAft>
                <a:spcPts val="0"/>
              </a:spcAft>
              <a:buNone/>
            </a:pPr>
            <a:r>
              <a:rPr lang="it"/>
              <a:t>2000 x 3008 sulle alte frequenze</a:t>
            </a:r>
            <a:endParaRPr/>
          </a:p>
        </p:txBody>
      </p:sp>
      <p:pic>
        <p:nvPicPr>
          <p:cNvPr id="635" name="Shape 635"/>
          <p:cNvPicPr preferRelativeResize="0"/>
          <p:nvPr/>
        </p:nvPicPr>
        <p:blipFill>
          <a:blip r:embed="rId3">
            <a:alphaModFix/>
          </a:blip>
          <a:stretch>
            <a:fillRect/>
          </a:stretch>
        </p:blipFill>
        <p:spPr>
          <a:xfrm>
            <a:off x="152400" y="1486550"/>
            <a:ext cx="8839199" cy="1948197"/>
          </a:xfrm>
          <a:prstGeom prst="rect">
            <a:avLst/>
          </a:prstGeom>
          <a:noFill/>
          <a:ln>
            <a:noFill/>
          </a:ln>
        </p:spPr>
      </p:pic>
      <p:cxnSp>
        <p:nvCxnSpPr>
          <p:cNvPr id="636" name="Shape 636"/>
          <p:cNvCxnSpPr/>
          <p:nvPr/>
        </p:nvCxnSpPr>
        <p:spPr>
          <a:xfrm rot="10800000" flipH="1">
            <a:off x="828800" y="1281875"/>
            <a:ext cx="1153800" cy="1162200"/>
          </a:xfrm>
          <a:prstGeom prst="straightConnector1">
            <a:avLst/>
          </a:prstGeom>
          <a:noFill/>
          <a:ln w="9525" cap="flat" cmpd="sng">
            <a:solidFill>
              <a:schemeClr val="dk2"/>
            </a:solidFill>
            <a:prstDash val="solid"/>
            <a:round/>
            <a:headEnd type="none" w="med" len="med"/>
            <a:tailEnd type="triangle" w="med" len="med"/>
          </a:ln>
        </p:spPr>
      </p:cxnSp>
      <p:sp>
        <p:nvSpPr>
          <p:cNvPr id="637" name="Shape 637"/>
          <p:cNvSpPr/>
          <p:nvPr/>
        </p:nvSpPr>
        <p:spPr>
          <a:xfrm>
            <a:off x="1982600" y="927375"/>
            <a:ext cx="11109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Modifica alte frequenze</a:t>
            </a:r>
            <a:endParaRPr sz="7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Shape 97"/>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Python SciPy</a:t>
            </a:r>
            <a:endParaRPr/>
          </a:p>
        </p:txBody>
      </p:sp>
      <p:sp>
        <p:nvSpPr>
          <p:cNvPr id="98" name="Shape 98"/>
          <p:cNvSpPr txBox="1"/>
          <p:nvPr/>
        </p:nvSpPr>
        <p:spPr>
          <a:xfrm>
            <a:off x="401400" y="1096025"/>
            <a:ext cx="8220300" cy="3476100"/>
          </a:xfrm>
          <a:prstGeom prst="rect">
            <a:avLst/>
          </a:prstGeom>
          <a:noFill/>
          <a:ln>
            <a:noFill/>
          </a:ln>
        </p:spPr>
        <p:txBody>
          <a:bodyPr spcFirstLastPara="1" wrap="square" lIns="91425" tIns="91425" rIns="91425" bIns="91425" anchor="t" anchorCtr="0">
            <a:noAutofit/>
          </a:bodyPr>
          <a:lstStyle/>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Insieme di librerie open-source che offrono package per: interpolazione, algebra lineare, matrici sparse, matrici dense etc…</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librerie di maggior rilievo nel progetto sono:</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SciPy (risoluzione matrice)</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NumPy (strutture dati di appoggio)</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Matplotlib (creazione grafici)</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Ottenibile al seguente link: </a:t>
            </a:r>
            <a:r>
              <a:rPr lang="it" u="sng">
                <a:latin typeface="Roboto"/>
                <a:ea typeface="Roboto"/>
                <a:cs typeface="Roboto"/>
                <a:sym typeface="Roboto"/>
                <a:hlinkClick r:id="rId3"/>
              </a:rPr>
              <a:t>https://github.com/scipy/scipy</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Documentazione: </a:t>
            </a:r>
            <a:r>
              <a:rPr lang="it" u="sng">
                <a:latin typeface="Roboto"/>
                <a:ea typeface="Roboto"/>
                <a:cs typeface="Roboto"/>
                <a:sym typeface="Roboto"/>
                <a:hlinkClick r:id="rId4"/>
              </a:rPr>
              <a:t>https://www.scipy.org/docs.html</a:t>
            </a:r>
            <a:endParaRPr>
              <a:latin typeface="Roboto"/>
              <a:ea typeface="Roboto"/>
              <a:cs typeface="Roboto"/>
              <a:sym typeface="Roboto"/>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pic>
        <p:nvPicPr>
          <p:cNvPr id="642" name="Shape 642"/>
          <p:cNvPicPr preferRelativeResize="0"/>
          <p:nvPr/>
        </p:nvPicPr>
        <p:blipFill>
          <a:blip r:embed="rId3">
            <a:alphaModFix/>
          </a:blip>
          <a:stretch>
            <a:fillRect/>
          </a:stretch>
        </p:blipFill>
        <p:spPr>
          <a:xfrm>
            <a:off x="990588" y="888325"/>
            <a:ext cx="7162827" cy="4145500"/>
          </a:xfrm>
          <a:prstGeom prst="rect">
            <a:avLst/>
          </a:prstGeom>
          <a:noFill/>
          <a:ln>
            <a:noFill/>
          </a:ln>
        </p:spPr>
      </p:pic>
      <p:sp>
        <p:nvSpPr>
          <p:cNvPr id="643" name="Shape 643"/>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applicata ad un immagine </a:t>
            </a:r>
            <a:endParaRPr/>
          </a:p>
          <a:p>
            <a:pPr marL="0" lvl="0" indent="0" algn="ctr" rtl="0">
              <a:spcBef>
                <a:spcPts val="0"/>
              </a:spcBef>
              <a:spcAft>
                <a:spcPts val="0"/>
              </a:spcAft>
              <a:buNone/>
            </a:pPr>
            <a:r>
              <a:rPr lang="it"/>
              <a:t>2000 x 3008</a:t>
            </a:r>
            <a:endParaRPr/>
          </a:p>
        </p:txBody>
      </p:sp>
      <p:cxnSp>
        <p:nvCxnSpPr>
          <p:cNvPr id="644" name="Shape 644"/>
          <p:cNvCxnSpPr/>
          <p:nvPr/>
        </p:nvCxnSpPr>
        <p:spPr>
          <a:xfrm rot="10800000">
            <a:off x="897275" y="2691825"/>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645" name="Shape 645"/>
          <p:cNvSpPr/>
          <p:nvPr/>
        </p:nvSpPr>
        <p:spPr>
          <a:xfrm>
            <a:off x="254650" y="2231025"/>
            <a:ext cx="6426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646" name="Shape 646"/>
          <p:cNvCxnSpPr/>
          <p:nvPr/>
        </p:nvCxnSpPr>
        <p:spPr>
          <a:xfrm rot="10800000" flipH="1">
            <a:off x="7185550" y="2384400"/>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647" name="Shape 647"/>
          <p:cNvSpPr/>
          <p:nvPr/>
        </p:nvSpPr>
        <p:spPr>
          <a:xfrm>
            <a:off x="8246750" y="1887775"/>
            <a:ext cx="6426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Shape 652"/>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applicata ad un immagine </a:t>
            </a:r>
            <a:endParaRPr/>
          </a:p>
          <a:p>
            <a:pPr marL="0" lvl="0" indent="0" algn="ctr" rtl="0">
              <a:spcBef>
                <a:spcPts val="0"/>
              </a:spcBef>
              <a:spcAft>
                <a:spcPts val="0"/>
              </a:spcAft>
              <a:buNone/>
            </a:pPr>
            <a:r>
              <a:rPr lang="it"/>
              <a:t>2000 x 3008 zoomato</a:t>
            </a:r>
            <a:endParaRPr/>
          </a:p>
        </p:txBody>
      </p:sp>
      <p:pic>
        <p:nvPicPr>
          <p:cNvPr id="653" name="Shape 653"/>
          <p:cNvPicPr preferRelativeResize="0"/>
          <p:nvPr/>
        </p:nvPicPr>
        <p:blipFill>
          <a:blip r:embed="rId3">
            <a:alphaModFix/>
          </a:blip>
          <a:stretch>
            <a:fillRect/>
          </a:stretch>
        </p:blipFill>
        <p:spPr>
          <a:xfrm>
            <a:off x="1045713" y="904475"/>
            <a:ext cx="7052575" cy="4078078"/>
          </a:xfrm>
          <a:prstGeom prst="rect">
            <a:avLst/>
          </a:prstGeom>
          <a:noFill/>
          <a:ln>
            <a:noFill/>
          </a:ln>
        </p:spPr>
      </p:pic>
      <p:cxnSp>
        <p:nvCxnSpPr>
          <p:cNvPr id="654" name="Shape 654"/>
          <p:cNvCxnSpPr/>
          <p:nvPr/>
        </p:nvCxnSpPr>
        <p:spPr>
          <a:xfrm rot="10800000">
            <a:off x="675075" y="2657625"/>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655" name="Shape 655"/>
          <p:cNvSpPr/>
          <p:nvPr/>
        </p:nvSpPr>
        <p:spPr>
          <a:xfrm>
            <a:off x="254650" y="2196825"/>
            <a:ext cx="6426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656" name="Shape 656"/>
          <p:cNvCxnSpPr/>
          <p:nvPr/>
        </p:nvCxnSpPr>
        <p:spPr>
          <a:xfrm rot="10800000" flipH="1">
            <a:off x="7399200" y="2348575"/>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657" name="Shape 657"/>
          <p:cNvSpPr/>
          <p:nvPr/>
        </p:nvSpPr>
        <p:spPr>
          <a:xfrm>
            <a:off x="8357825" y="1887775"/>
            <a:ext cx="6426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61"/>
        <p:cNvGrpSpPr/>
        <p:nvPr/>
      </p:nvGrpSpPr>
      <p:grpSpPr>
        <a:xfrm>
          <a:off x="0" y="0"/>
          <a:ext cx="0" cy="0"/>
          <a:chOff x="0" y="0"/>
          <a:chExt cx="0" cy="0"/>
        </a:xfrm>
      </p:grpSpPr>
      <p:pic>
        <p:nvPicPr>
          <p:cNvPr id="662" name="Shape 662"/>
          <p:cNvPicPr preferRelativeResize="0"/>
          <p:nvPr/>
        </p:nvPicPr>
        <p:blipFill>
          <a:blip r:embed="rId3">
            <a:alphaModFix/>
          </a:blip>
          <a:stretch>
            <a:fillRect/>
          </a:stretch>
        </p:blipFill>
        <p:spPr>
          <a:xfrm>
            <a:off x="998625" y="863125"/>
            <a:ext cx="7146776" cy="4016900"/>
          </a:xfrm>
          <a:prstGeom prst="rect">
            <a:avLst/>
          </a:prstGeom>
          <a:noFill/>
          <a:ln>
            <a:noFill/>
          </a:ln>
        </p:spPr>
      </p:pic>
      <p:sp>
        <p:nvSpPr>
          <p:cNvPr id="663" name="Shape 663"/>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differenza </a:t>
            </a:r>
            <a:r>
              <a:rPr lang="it">
                <a:solidFill>
                  <a:srgbClr val="FF0000"/>
                </a:solidFill>
              </a:rPr>
              <a:t>immagine originale</a:t>
            </a:r>
            <a:r>
              <a:rPr lang="it"/>
              <a:t> con </a:t>
            </a:r>
            <a:r>
              <a:rPr lang="it">
                <a:solidFill>
                  <a:srgbClr val="FF0000"/>
                </a:solidFill>
              </a:rPr>
              <a:t>immagine modificata</a:t>
            </a:r>
            <a:endParaRPr>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pic>
        <p:nvPicPr>
          <p:cNvPr id="668" name="Shape 668"/>
          <p:cNvPicPr preferRelativeResize="0"/>
          <p:nvPr/>
        </p:nvPicPr>
        <p:blipFill>
          <a:blip r:embed="rId3">
            <a:alphaModFix/>
          </a:blip>
          <a:stretch>
            <a:fillRect/>
          </a:stretch>
        </p:blipFill>
        <p:spPr>
          <a:xfrm>
            <a:off x="943275" y="863150"/>
            <a:ext cx="7257429" cy="4016899"/>
          </a:xfrm>
          <a:prstGeom prst="rect">
            <a:avLst/>
          </a:prstGeom>
          <a:noFill/>
          <a:ln>
            <a:noFill/>
          </a:ln>
        </p:spPr>
      </p:pic>
      <p:sp>
        <p:nvSpPr>
          <p:cNvPr id="669" name="Shape 669"/>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differenza </a:t>
            </a:r>
            <a:r>
              <a:rPr lang="it">
                <a:solidFill>
                  <a:srgbClr val="FF0000"/>
                </a:solidFill>
              </a:rPr>
              <a:t>immagine originale</a:t>
            </a:r>
            <a:r>
              <a:rPr lang="it"/>
              <a:t> con </a:t>
            </a:r>
            <a:r>
              <a:rPr lang="it">
                <a:solidFill>
                  <a:srgbClr val="FF0000"/>
                </a:solidFill>
              </a:rPr>
              <a:t>immagine modificata </a:t>
            </a:r>
            <a:r>
              <a:rPr lang="it"/>
              <a:t>zoomato</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pic>
        <p:nvPicPr>
          <p:cNvPr id="674" name="Shape 674"/>
          <p:cNvPicPr preferRelativeResize="0"/>
          <p:nvPr/>
        </p:nvPicPr>
        <p:blipFill>
          <a:blip r:embed="rId3">
            <a:alphaModFix/>
          </a:blip>
          <a:stretch>
            <a:fillRect/>
          </a:stretch>
        </p:blipFill>
        <p:spPr>
          <a:xfrm>
            <a:off x="152400" y="1441950"/>
            <a:ext cx="8839201" cy="1909336"/>
          </a:xfrm>
          <a:prstGeom prst="rect">
            <a:avLst/>
          </a:prstGeom>
          <a:noFill/>
          <a:ln>
            <a:noFill/>
          </a:ln>
        </p:spPr>
      </p:pic>
      <p:sp>
        <p:nvSpPr>
          <p:cNvPr id="675" name="Shape 675"/>
          <p:cNvSpPr txBox="1"/>
          <p:nvPr/>
        </p:nvSpPr>
        <p:spPr>
          <a:xfrm>
            <a:off x="2246700" y="241300"/>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Libreria SciPy DCT2 applicata ad un immagine </a:t>
            </a:r>
            <a:endParaRPr/>
          </a:p>
          <a:p>
            <a:pPr marL="0" lvl="0" indent="0" algn="ctr" rtl="0">
              <a:spcBef>
                <a:spcPts val="0"/>
              </a:spcBef>
              <a:spcAft>
                <a:spcPts val="0"/>
              </a:spcAft>
              <a:buNone/>
            </a:pPr>
            <a:r>
              <a:rPr lang="it"/>
              <a:t>2000 x 3008 sulle alte frequenze</a:t>
            </a:r>
            <a:endParaRPr/>
          </a:p>
        </p:txBody>
      </p:sp>
      <p:cxnSp>
        <p:nvCxnSpPr>
          <p:cNvPr id="676" name="Shape 676"/>
          <p:cNvCxnSpPr/>
          <p:nvPr/>
        </p:nvCxnSpPr>
        <p:spPr>
          <a:xfrm>
            <a:off x="797175" y="3059725"/>
            <a:ext cx="1395000" cy="891000"/>
          </a:xfrm>
          <a:prstGeom prst="straightConnector1">
            <a:avLst/>
          </a:prstGeom>
          <a:noFill/>
          <a:ln w="9525" cap="flat" cmpd="sng">
            <a:solidFill>
              <a:schemeClr val="dk2"/>
            </a:solidFill>
            <a:prstDash val="solid"/>
            <a:round/>
            <a:headEnd type="none" w="med" len="med"/>
            <a:tailEnd type="triangle" w="med" len="med"/>
          </a:ln>
        </p:spPr>
      </p:cxnSp>
      <p:sp>
        <p:nvSpPr>
          <p:cNvPr id="677" name="Shape 677"/>
          <p:cNvSpPr txBox="1"/>
          <p:nvPr/>
        </p:nvSpPr>
        <p:spPr>
          <a:xfrm>
            <a:off x="2297725" y="3833450"/>
            <a:ext cx="1395000" cy="5877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it"/>
              <a:t>Dimezzamento alte frequenze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pic>
        <p:nvPicPr>
          <p:cNvPr id="682" name="Shape 682"/>
          <p:cNvPicPr preferRelativeResize="0"/>
          <p:nvPr/>
        </p:nvPicPr>
        <p:blipFill>
          <a:blip r:embed="rId3">
            <a:alphaModFix/>
          </a:blip>
          <a:stretch>
            <a:fillRect/>
          </a:stretch>
        </p:blipFill>
        <p:spPr>
          <a:xfrm>
            <a:off x="943275" y="818950"/>
            <a:ext cx="7257429" cy="4016899"/>
          </a:xfrm>
          <a:prstGeom prst="rect">
            <a:avLst/>
          </a:prstGeom>
          <a:noFill/>
          <a:ln>
            <a:noFill/>
          </a:ln>
        </p:spPr>
      </p:pic>
      <p:sp>
        <p:nvSpPr>
          <p:cNvPr id="683" name="Shape 683"/>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applicata ad un immagine </a:t>
            </a:r>
            <a:endParaRPr/>
          </a:p>
          <a:p>
            <a:pPr marL="0" lvl="0" indent="0" algn="ctr" rtl="0">
              <a:spcBef>
                <a:spcPts val="0"/>
              </a:spcBef>
              <a:spcAft>
                <a:spcPts val="0"/>
              </a:spcAft>
              <a:buNone/>
            </a:pPr>
            <a:r>
              <a:rPr lang="it"/>
              <a:t>2000 x 3008</a:t>
            </a:r>
            <a:endParaRPr/>
          </a:p>
        </p:txBody>
      </p:sp>
      <p:cxnSp>
        <p:nvCxnSpPr>
          <p:cNvPr id="684" name="Shape 684"/>
          <p:cNvCxnSpPr/>
          <p:nvPr/>
        </p:nvCxnSpPr>
        <p:spPr>
          <a:xfrm rot="10800000">
            <a:off x="897275" y="2708900"/>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685" name="Shape 685"/>
          <p:cNvSpPr/>
          <p:nvPr/>
        </p:nvSpPr>
        <p:spPr>
          <a:xfrm>
            <a:off x="295075" y="2205375"/>
            <a:ext cx="6483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686" name="Shape 686"/>
          <p:cNvCxnSpPr/>
          <p:nvPr/>
        </p:nvCxnSpPr>
        <p:spPr>
          <a:xfrm rot="10800000" flipH="1">
            <a:off x="7194100" y="2297300"/>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687" name="Shape 687"/>
          <p:cNvSpPr/>
          <p:nvPr/>
        </p:nvSpPr>
        <p:spPr>
          <a:xfrm>
            <a:off x="8332200" y="1939050"/>
            <a:ext cx="6483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Shape 692"/>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applicata ad un immagine </a:t>
            </a:r>
            <a:endParaRPr/>
          </a:p>
          <a:p>
            <a:pPr marL="0" lvl="0" indent="0" algn="ctr" rtl="0">
              <a:spcBef>
                <a:spcPts val="0"/>
              </a:spcBef>
              <a:spcAft>
                <a:spcPts val="0"/>
              </a:spcAft>
              <a:buNone/>
            </a:pPr>
            <a:r>
              <a:rPr lang="it"/>
              <a:t>2000 x 3008 zoomata</a:t>
            </a:r>
            <a:endParaRPr/>
          </a:p>
        </p:txBody>
      </p:sp>
      <p:pic>
        <p:nvPicPr>
          <p:cNvPr id="693" name="Shape 693"/>
          <p:cNvPicPr preferRelativeResize="0"/>
          <p:nvPr/>
        </p:nvPicPr>
        <p:blipFill>
          <a:blip r:embed="rId3">
            <a:alphaModFix/>
          </a:blip>
          <a:stretch>
            <a:fillRect/>
          </a:stretch>
        </p:blipFill>
        <p:spPr>
          <a:xfrm>
            <a:off x="656175" y="854425"/>
            <a:ext cx="7831648" cy="4078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pic>
        <p:nvPicPr>
          <p:cNvPr id="698" name="Shape 698"/>
          <p:cNvPicPr preferRelativeResize="0"/>
          <p:nvPr/>
        </p:nvPicPr>
        <p:blipFill>
          <a:blip r:embed="rId3">
            <a:alphaModFix/>
          </a:blip>
          <a:stretch>
            <a:fillRect/>
          </a:stretch>
        </p:blipFill>
        <p:spPr>
          <a:xfrm>
            <a:off x="943288" y="836750"/>
            <a:ext cx="7257426" cy="4016900"/>
          </a:xfrm>
          <a:prstGeom prst="rect">
            <a:avLst/>
          </a:prstGeom>
          <a:noFill/>
          <a:ln>
            <a:noFill/>
          </a:ln>
        </p:spPr>
      </p:pic>
      <p:sp>
        <p:nvSpPr>
          <p:cNvPr id="699" name="Shape 699"/>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differenza </a:t>
            </a:r>
            <a:r>
              <a:rPr lang="it">
                <a:solidFill>
                  <a:srgbClr val="FF0000"/>
                </a:solidFill>
              </a:rPr>
              <a:t>immagine originale</a:t>
            </a:r>
            <a:r>
              <a:rPr lang="it"/>
              <a:t> con </a:t>
            </a:r>
            <a:r>
              <a:rPr lang="it">
                <a:solidFill>
                  <a:srgbClr val="FF0000"/>
                </a:solidFill>
              </a:rPr>
              <a:t>immagine modificata</a:t>
            </a:r>
            <a:endParaRPr>
              <a:solidFill>
                <a:srgbClr val="FF0000"/>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Shape 704"/>
          <p:cNvSpPr txBox="1"/>
          <p:nvPr/>
        </p:nvSpPr>
        <p:spPr>
          <a:xfrm>
            <a:off x="2246700" y="172925"/>
            <a:ext cx="4650600" cy="5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libreria SciPy DCT2 differenza </a:t>
            </a:r>
            <a:r>
              <a:rPr lang="it">
                <a:solidFill>
                  <a:srgbClr val="FF0000"/>
                </a:solidFill>
              </a:rPr>
              <a:t>immagine originale</a:t>
            </a:r>
            <a:r>
              <a:rPr lang="it"/>
              <a:t> con </a:t>
            </a:r>
            <a:r>
              <a:rPr lang="it">
                <a:solidFill>
                  <a:srgbClr val="FF0000"/>
                </a:solidFill>
              </a:rPr>
              <a:t>immagine modificata </a:t>
            </a:r>
            <a:r>
              <a:rPr lang="it"/>
              <a:t>zoomata</a:t>
            </a:r>
            <a:endParaRPr/>
          </a:p>
        </p:txBody>
      </p:sp>
      <p:pic>
        <p:nvPicPr>
          <p:cNvPr id="705" name="Shape 705"/>
          <p:cNvPicPr preferRelativeResize="0"/>
          <p:nvPr/>
        </p:nvPicPr>
        <p:blipFill>
          <a:blip r:embed="rId3">
            <a:alphaModFix/>
          </a:blip>
          <a:stretch>
            <a:fillRect/>
          </a:stretch>
        </p:blipFill>
        <p:spPr>
          <a:xfrm>
            <a:off x="740250" y="901300"/>
            <a:ext cx="7663496" cy="4078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pic>
        <p:nvPicPr>
          <p:cNvPr id="710" name="Shape 710"/>
          <p:cNvPicPr preferRelativeResize="0"/>
          <p:nvPr/>
        </p:nvPicPr>
        <p:blipFill>
          <a:blip r:embed="rId3">
            <a:alphaModFix/>
          </a:blip>
          <a:stretch>
            <a:fillRect/>
          </a:stretch>
        </p:blipFill>
        <p:spPr>
          <a:xfrm>
            <a:off x="152400" y="1793200"/>
            <a:ext cx="8839197" cy="1942588"/>
          </a:xfrm>
          <a:prstGeom prst="rect">
            <a:avLst/>
          </a:prstGeom>
          <a:noFill/>
          <a:ln>
            <a:noFill/>
          </a:ln>
        </p:spPr>
      </p:pic>
      <p:sp>
        <p:nvSpPr>
          <p:cNvPr id="711" name="Shape 711"/>
          <p:cNvSpPr txBox="1"/>
          <p:nvPr/>
        </p:nvSpPr>
        <p:spPr>
          <a:xfrm>
            <a:off x="2246700" y="386575"/>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Libreria SciPy DCT2 applicata ad un immagine </a:t>
            </a:r>
            <a:endParaRPr/>
          </a:p>
          <a:p>
            <a:pPr marL="0" lvl="0" indent="0" algn="ctr" rtl="0">
              <a:spcBef>
                <a:spcPts val="0"/>
              </a:spcBef>
              <a:spcAft>
                <a:spcPts val="0"/>
              </a:spcAft>
              <a:buNone/>
            </a:pPr>
            <a:r>
              <a:rPr lang="it"/>
              <a:t>2000 x 3008 dalla basse frequenze alle alte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Shape 10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Python SciPy</a:t>
            </a:r>
            <a:endParaRPr/>
          </a:p>
        </p:txBody>
      </p:sp>
      <p:sp>
        <p:nvSpPr>
          <p:cNvPr id="104" name="Shape 104"/>
          <p:cNvSpPr txBox="1"/>
          <p:nvPr/>
        </p:nvSpPr>
        <p:spPr>
          <a:xfrm>
            <a:off x="401400" y="1518775"/>
            <a:ext cx="8220300" cy="24111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it" sz="1800">
                <a:latin typeface="Roboto"/>
                <a:ea typeface="Roboto"/>
                <a:cs typeface="Roboto"/>
                <a:sym typeface="Roboto"/>
              </a:rPr>
              <a:t>Funzione della libreria utilizzate:</a:t>
            </a:r>
            <a:endParaRPr sz="1800">
              <a:latin typeface="Roboto"/>
              <a:ea typeface="Roboto"/>
              <a:cs typeface="Roboto"/>
              <a:sym typeface="Roboto"/>
            </a:endParaRPr>
          </a:p>
          <a:p>
            <a:pPr marL="457200" marR="0" lvl="0" indent="-342900" algn="l" rtl="0">
              <a:lnSpc>
                <a:spcPct val="200000"/>
              </a:lnSpc>
              <a:spcBef>
                <a:spcPts val="0"/>
              </a:spcBef>
              <a:spcAft>
                <a:spcPts val="0"/>
              </a:spcAft>
              <a:buClr>
                <a:srgbClr val="000000"/>
              </a:buClr>
              <a:buSzPts val="1800"/>
              <a:buFont typeface="Roboto"/>
              <a:buChar char="➔"/>
            </a:pPr>
            <a:r>
              <a:rPr lang="it" sz="1800">
                <a:latin typeface="Roboto"/>
                <a:ea typeface="Roboto"/>
                <a:cs typeface="Roboto"/>
                <a:sym typeface="Roboto"/>
              </a:rPr>
              <a:t>scipy.io: Caricamento matrice in memoria (.mtx)</a:t>
            </a:r>
            <a:endParaRPr sz="1800">
              <a:latin typeface="Roboto"/>
              <a:ea typeface="Roboto"/>
              <a:cs typeface="Roboto"/>
              <a:sym typeface="Roboto"/>
            </a:endParaRPr>
          </a:p>
          <a:p>
            <a:pPr marL="457200" marR="0" lvl="0" indent="-342900" algn="l" rtl="0">
              <a:lnSpc>
                <a:spcPct val="200000"/>
              </a:lnSpc>
              <a:spcBef>
                <a:spcPts val="0"/>
              </a:spcBef>
              <a:spcAft>
                <a:spcPts val="0"/>
              </a:spcAft>
              <a:buSzPts val="1800"/>
              <a:buFont typeface="Roboto"/>
              <a:buChar char="➔"/>
            </a:pPr>
            <a:r>
              <a:rPr lang="it" sz="1800">
                <a:latin typeface="Roboto"/>
                <a:ea typeface="Roboto"/>
                <a:cs typeface="Roboto"/>
                <a:sym typeface="Roboto"/>
              </a:rPr>
              <a:t>scipy.sparse.linalg.spsolve: Algoritmo di risoluzione sistemi lineari sparsi</a:t>
            </a:r>
            <a:endParaRPr sz="1800">
              <a:latin typeface="Roboto"/>
              <a:ea typeface="Roboto"/>
              <a:cs typeface="Roboto"/>
              <a:sym typeface="Roboto"/>
            </a:endParaRPr>
          </a:p>
          <a:p>
            <a:pPr marL="457200" marR="0" lvl="0" indent="-342900" algn="l" rtl="0">
              <a:lnSpc>
                <a:spcPct val="200000"/>
              </a:lnSpc>
              <a:spcBef>
                <a:spcPts val="0"/>
              </a:spcBef>
              <a:spcAft>
                <a:spcPts val="0"/>
              </a:spcAft>
              <a:buSzPts val="1800"/>
              <a:buFont typeface="Roboto"/>
              <a:buChar char="➔"/>
            </a:pPr>
            <a:r>
              <a:rPr lang="it" sz="1800">
                <a:latin typeface="Roboto"/>
                <a:ea typeface="Roboto"/>
                <a:cs typeface="Roboto"/>
                <a:sym typeface="Roboto"/>
              </a:rPr>
              <a:t>np.linealg.norm: Calcolo della norma (per errore relativo)</a:t>
            </a:r>
            <a:endParaRPr sz="1800">
              <a:latin typeface="Roboto"/>
              <a:ea typeface="Roboto"/>
              <a:cs typeface="Roboto"/>
              <a:sym typeface="Robot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15"/>
        <p:cNvGrpSpPr/>
        <p:nvPr/>
      </p:nvGrpSpPr>
      <p:grpSpPr>
        <a:xfrm>
          <a:off x="0" y="0"/>
          <a:ext cx="0" cy="0"/>
          <a:chOff x="0" y="0"/>
          <a:chExt cx="0" cy="0"/>
        </a:xfrm>
      </p:grpSpPr>
      <p:pic>
        <p:nvPicPr>
          <p:cNvPr id="716" name="Shape 716"/>
          <p:cNvPicPr preferRelativeResize="0"/>
          <p:nvPr/>
        </p:nvPicPr>
        <p:blipFill>
          <a:blip r:embed="rId3">
            <a:alphaModFix/>
          </a:blip>
          <a:stretch>
            <a:fillRect/>
          </a:stretch>
        </p:blipFill>
        <p:spPr>
          <a:xfrm>
            <a:off x="831788" y="975224"/>
            <a:ext cx="7480427" cy="3971750"/>
          </a:xfrm>
          <a:prstGeom prst="rect">
            <a:avLst/>
          </a:prstGeom>
          <a:noFill/>
          <a:ln>
            <a:noFill/>
          </a:ln>
        </p:spPr>
      </p:pic>
      <p:sp>
        <p:nvSpPr>
          <p:cNvPr id="717" name="Shape 717"/>
          <p:cNvSpPr txBox="1"/>
          <p:nvPr/>
        </p:nvSpPr>
        <p:spPr>
          <a:xfrm>
            <a:off x="2246700" y="156850"/>
            <a:ext cx="46506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SciPy DCT2 applicata ad un immagine </a:t>
            </a:r>
            <a:endParaRPr/>
          </a:p>
          <a:p>
            <a:pPr marL="0" lvl="0" indent="0" algn="ctr" rtl="0">
              <a:spcBef>
                <a:spcPts val="0"/>
              </a:spcBef>
              <a:spcAft>
                <a:spcPts val="0"/>
              </a:spcAft>
              <a:buNone/>
            </a:pPr>
            <a:r>
              <a:rPr lang="it"/>
              <a:t>2000 x 3008 dalla basse frequenze alle alte</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21"/>
        <p:cNvGrpSpPr/>
        <p:nvPr/>
      </p:nvGrpSpPr>
      <p:grpSpPr>
        <a:xfrm>
          <a:off x="0" y="0"/>
          <a:ext cx="0" cy="0"/>
          <a:chOff x="0" y="0"/>
          <a:chExt cx="0" cy="0"/>
        </a:xfrm>
      </p:grpSpPr>
      <p:sp>
        <p:nvSpPr>
          <p:cNvPr id="722" name="Shape 722"/>
          <p:cNvSpPr txBox="1"/>
          <p:nvPr/>
        </p:nvSpPr>
        <p:spPr>
          <a:xfrm>
            <a:off x="2246700" y="156850"/>
            <a:ext cx="4650600" cy="646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SciPy DCT2 applicata ad un immagine </a:t>
            </a:r>
            <a:endParaRPr/>
          </a:p>
          <a:p>
            <a:pPr marL="0" lvl="0" indent="0" algn="ctr" rtl="0">
              <a:spcBef>
                <a:spcPts val="0"/>
              </a:spcBef>
              <a:spcAft>
                <a:spcPts val="0"/>
              </a:spcAft>
              <a:buNone/>
            </a:pPr>
            <a:r>
              <a:rPr lang="it"/>
              <a:t>2000 x 3008 dalla basse frequenze alle alte zoomato</a:t>
            </a:r>
            <a:endParaRPr/>
          </a:p>
        </p:txBody>
      </p:sp>
      <p:pic>
        <p:nvPicPr>
          <p:cNvPr id="723" name="Shape 723"/>
          <p:cNvPicPr preferRelativeResize="0"/>
          <p:nvPr/>
        </p:nvPicPr>
        <p:blipFill>
          <a:blip r:embed="rId3">
            <a:alphaModFix/>
          </a:blip>
          <a:stretch>
            <a:fillRect/>
          </a:stretch>
        </p:blipFill>
        <p:spPr>
          <a:xfrm>
            <a:off x="875500" y="908850"/>
            <a:ext cx="7393008" cy="4035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Shape 728"/>
          <p:cNvSpPr txBox="1"/>
          <p:nvPr/>
        </p:nvSpPr>
        <p:spPr>
          <a:xfrm>
            <a:off x="2246700" y="172950"/>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SciPy DCT2 differenza tra le due immagini precedenti</a:t>
            </a:r>
            <a:endParaRPr/>
          </a:p>
        </p:txBody>
      </p:sp>
      <p:pic>
        <p:nvPicPr>
          <p:cNvPr id="729" name="Shape 729"/>
          <p:cNvPicPr preferRelativeResize="0"/>
          <p:nvPr/>
        </p:nvPicPr>
        <p:blipFill>
          <a:blip r:embed="rId3">
            <a:alphaModFix/>
          </a:blip>
          <a:stretch>
            <a:fillRect/>
          </a:stretch>
        </p:blipFill>
        <p:spPr>
          <a:xfrm>
            <a:off x="884525" y="1041150"/>
            <a:ext cx="7374956" cy="39157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Shape 734"/>
          <p:cNvSpPr txBox="1"/>
          <p:nvPr/>
        </p:nvSpPr>
        <p:spPr>
          <a:xfrm>
            <a:off x="2246700" y="172950"/>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Risultato SciPy DCT2 differenza tra le due immagini precedenti zoomato</a:t>
            </a:r>
            <a:endParaRPr/>
          </a:p>
        </p:txBody>
      </p:sp>
      <p:pic>
        <p:nvPicPr>
          <p:cNvPr id="735" name="Shape 735"/>
          <p:cNvPicPr preferRelativeResize="0"/>
          <p:nvPr/>
        </p:nvPicPr>
        <p:blipFill>
          <a:blip r:embed="rId3">
            <a:alphaModFix/>
          </a:blip>
          <a:stretch>
            <a:fillRect/>
          </a:stretch>
        </p:blipFill>
        <p:spPr>
          <a:xfrm>
            <a:off x="985050" y="1016725"/>
            <a:ext cx="7173894" cy="39157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Shape 740"/>
          <p:cNvSpPr txBox="1"/>
          <p:nvPr/>
        </p:nvSpPr>
        <p:spPr>
          <a:xfrm>
            <a:off x="2246700" y="155850"/>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a:t>Libreria SciPy DCT2 applicata ad un immagine </a:t>
            </a:r>
            <a:endParaRPr/>
          </a:p>
          <a:p>
            <a:pPr marL="0" lvl="0" indent="0" algn="ctr" rtl="0">
              <a:spcBef>
                <a:spcPts val="0"/>
              </a:spcBef>
              <a:spcAft>
                <a:spcPts val="0"/>
              </a:spcAft>
              <a:buNone/>
            </a:pPr>
            <a:r>
              <a:rPr lang="it"/>
              <a:t>2000 x 3008 azzerando dalle alte frequenze alle basse in modo graduale</a:t>
            </a:r>
            <a:endParaRPr/>
          </a:p>
        </p:txBody>
      </p:sp>
      <p:pic>
        <p:nvPicPr>
          <p:cNvPr id="741" name="Shape 741"/>
          <p:cNvPicPr preferRelativeResize="0"/>
          <p:nvPr/>
        </p:nvPicPr>
        <p:blipFill>
          <a:blip r:embed="rId3">
            <a:alphaModFix/>
          </a:blip>
          <a:stretch>
            <a:fillRect/>
          </a:stretch>
        </p:blipFill>
        <p:spPr>
          <a:xfrm>
            <a:off x="152400" y="1535388"/>
            <a:ext cx="8839199" cy="193596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Shape 746"/>
          <p:cNvSpPr txBox="1"/>
          <p:nvPr/>
        </p:nvSpPr>
        <p:spPr>
          <a:xfrm>
            <a:off x="2246688" y="24575"/>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d = 250</a:t>
            </a:r>
            <a:endParaRPr sz="1800"/>
          </a:p>
          <a:p>
            <a:pPr marL="0" lvl="0" indent="0" algn="ctr" rtl="0">
              <a:spcBef>
                <a:spcPts val="0"/>
              </a:spcBef>
              <a:spcAft>
                <a:spcPts val="0"/>
              </a:spcAft>
              <a:buNone/>
            </a:pPr>
            <a:r>
              <a:rPr lang="it" sz="1800"/>
              <a:t>β = 0</a:t>
            </a:r>
            <a:endParaRPr sz="1800"/>
          </a:p>
        </p:txBody>
      </p:sp>
      <p:pic>
        <p:nvPicPr>
          <p:cNvPr id="747" name="Shape 747"/>
          <p:cNvPicPr preferRelativeResize="0"/>
          <p:nvPr/>
        </p:nvPicPr>
        <p:blipFill>
          <a:blip r:embed="rId3">
            <a:alphaModFix/>
          </a:blip>
          <a:stretch>
            <a:fillRect/>
          </a:stretch>
        </p:blipFill>
        <p:spPr>
          <a:xfrm>
            <a:off x="849125" y="909875"/>
            <a:ext cx="7445726" cy="4064126"/>
          </a:xfrm>
          <a:prstGeom prst="rect">
            <a:avLst/>
          </a:prstGeom>
          <a:noFill/>
          <a:ln>
            <a:noFill/>
          </a:ln>
        </p:spPr>
      </p:pic>
      <p:cxnSp>
        <p:nvCxnSpPr>
          <p:cNvPr id="748" name="Shape 748"/>
          <p:cNvCxnSpPr/>
          <p:nvPr/>
        </p:nvCxnSpPr>
        <p:spPr>
          <a:xfrm rot="10800000">
            <a:off x="769075" y="2571750"/>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749" name="Shape 749"/>
          <p:cNvSpPr/>
          <p:nvPr/>
        </p:nvSpPr>
        <p:spPr>
          <a:xfrm>
            <a:off x="183925" y="2110950"/>
            <a:ext cx="6651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750" name="Shape 750"/>
          <p:cNvCxnSpPr/>
          <p:nvPr/>
        </p:nvCxnSpPr>
        <p:spPr>
          <a:xfrm rot="10800000" flipH="1">
            <a:off x="7305200" y="2348575"/>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751" name="Shape 751"/>
          <p:cNvSpPr/>
          <p:nvPr/>
        </p:nvSpPr>
        <p:spPr>
          <a:xfrm>
            <a:off x="8357825" y="1887775"/>
            <a:ext cx="6651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Shape 756"/>
          <p:cNvSpPr txBox="1"/>
          <p:nvPr/>
        </p:nvSpPr>
        <p:spPr>
          <a:xfrm>
            <a:off x="2246688" y="24575"/>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d = 125</a:t>
            </a:r>
            <a:endParaRPr sz="1800"/>
          </a:p>
          <a:p>
            <a:pPr marL="0" lvl="0" indent="0" algn="ctr" rtl="0">
              <a:spcBef>
                <a:spcPts val="0"/>
              </a:spcBef>
              <a:spcAft>
                <a:spcPts val="0"/>
              </a:spcAft>
              <a:buNone/>
            </a:pPr>
            <a:r>
              <a:rPr lang="it" sz="1800"/>
              <a:t>β = 0</a:t>
            </a:r>
            <a:endParaRPr sz="1800"/>
          </a:p>
        </p:txBody>
      </p:sp>
      <p:pic>
        <p:nvPicPr>
          <p:cNvPr id="757" name="Shape 757"/>
          <p:cNvPicPr preferRelativeResize="0"/>
          <p:nvPr/>
        </p:nvPicPr>
        <p:blipFill>
          <a:blip r:embed="rId3">
            <a:alphaModFix/>
          </a:blip>
          <a:stretch>
            <a:fillRect/>
          </a:stretch>
        </p:blipFill>
        <p:spPr>
          <a:xfrm>
            <a:off x="849125" y="909900"/>
            <a:ext cx="7445726" cy="4064126"/>
          </a:xfrm>
          <a:prstGeom prst="rect">
            <a:avLst/>
          </a:prstGeom>
          <a:noFill/>
          <a:ln>
            <a:noFill/>
          </a:ln>
        </p:spPr>
      </p:pic>
      <p:cxnSp>
        <p:nvCxnSpPr>
          <p:cNvPr id="758" name="Shape 758"/>
          <p:cNvCxnSpPr/>
          <p:nvPr/>
        </p:nvCxnSpPr>
        <p:spPr>
          <a:xfrm rot="10800000">
            <a:off x="769075" y="2571750"/>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759" name="Shape 759"/>
          <p:cNvSpPr/>
          <p:nvPr/>
        </p:nvSpPr>
        <p:spPr>
          <a:xfrm>
            <a:off x="204125" y="2110950"/>
            <a:ext cx="6450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760" name="Shape 760"/>
          <p:cNvCxnSpPr/>
          <p:nvPr/>
        </p:nvCxnSpPr>
        <p:spPr>
          <a:xfrm rot="10800000" flipH="1">
            <a:off x="7305200" y="2348575"/>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761" name="Shape 761"/>
          <p:cNvSpPr/>
          <p:nvPr/>
        </p:nvSpPr>
        <p:spPr>
          <a:xfrm>
            <a:off x="8357825" y="1887775"/>
            <a:ext cx="6450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p:nvPr/>
        </p:nvSpPr>
        <p:spPr>
          <a:xfrm>
            <a:off x="2246688" y="24575"/>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d = 50</a:t>
            </a:r>
            <a:endParaRPr sz="1800"/>
          </a:p>
          <a:p>
            <a:pPr marL="0" lvl="0" indent="0" algn="ctr" rtl="0">
              <a:spcBef>
                <a:spcPts val="0"/>
              </a:spcBef>
              <a:spcAft>
                <a:spcPts val="0"/>
              </a:spcAft>
              <a:buNone/>
            </a:pPr>
            <a:r>
              <a:rPr lang="it" sz="1800"/>
              <a:t>β = 0</a:t>
            </a:r>
            <a:endParaRPr sz="1800"/>
          </a:p>
        </p:txBody>
      </p:sp>
      <p:pic>
        <p:nvPicPr>
          <p:cNvPr id="767" name="Shape 767"/>
          <p:cNvPicPr preferRelativeResize="0"/>
          <p:nvPr/>
        </p:nvPicPr>
        <p:blipFill>
          <a:blip r:embed="rId3">
            <a:alphaModFix/>
          </a:blip>
          <a:stretch>
            <a:fillRect/>
          </a:stretch>
        </p:blipFill>
        <p:spPr>
          <a:xfrm>
            <a:off x="849125" y="909875"/>
            <a:ext cx="7445726" cy="4064126"/>
          </a:xfrm>
          <a:prstGeom prst="rect">
            <a:avLst/>
          </a:prstGeom>
          <a:noFill/>
          <a:ln>
            <a:noFill/>
          </a:ln>
        </p:spPr>
      </p:pic>
      <p:cxnSp>
        <p:nvCxnSpPr>
          <p:cNvPr id="768" name="Shape 768"/>
          <p:cNvCxnSpPr/>
          <p:nvPr/>
        </p:nvCxnSpPr>
        <p:spPr>
          <a:xfrm rot="10800000">
            <a:off x="769075" y="2571750"/>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769" name="Shape 769"/>
          <p:cNvSpPr/>
          <p:nvPr/>
        </p:nvSpPr>
        <p:spPr>
          <a:xfrm>
            <a:off x="173800" y="2110950"/>
            <a:ext cx="6753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770" name="Shape 770"/>
          <p:cNvCxnSpPr/>
          <p:nvPr/>
        </p:nvCxnSpPr>
        <p:spPr>
          <a:xfrm rot="10800000" flipH="1">
            <a:off x="7305200" y="2348575"/>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771" name="Shape 771"/>
          <p:cNvSpPr/>
          <p:nvPr/>
        </p:nvSpPr>
        <p:spPr>
          <a:xfrm>
            <a:off x="8357825" y="1887775"/>
            <a:ext cx="6753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sp>
        <p:nvSpPr>
          <p:cNvPr id="776" name="Shape 776"/>
          <p:cNvSpPr txBox="1"/>
          <p:nvPr/>
        </p:nvSpPr>
        <p:spPr>
          <a:xfrm>
            <a:off x="2246688" y="24575"/>
            <a:ext cx="4650600" cy="75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1800"/>
              <a:t>d = 25</a:t>
            </a:r>
            <a:endParaRPr sz="1800"/>
          </a:p>
          <a:p>
            <a:pPr marL="0" lvl="0" indent="0" algn="ctr" rtl="0">
              <a:spcBef>
                <a:spcPts val="0"/>
              </a:spcBef>
              <a:spcAft>
                <a:spcPts val="0"/>
              </a:spcAft>
              <a:buNone/>
            </a:pPr>
            <a:r>
              <a:rPr lang="it" sz="1800"/>
              <a:t>β = 0</a:t>
            </a:r>
            <a:endParaRPr sz="1800"/>
          </a:p>
        </p:txBody>
      </p:sp>
      <p:pic>
        <p:nvPicPr>
          <p:cNvPr id="777" name="Shape 777"/>
          <p:cNvPicPr preferRelativeResize="0"/>
          <p:nvPr/>
        </p:nvPicPr>
        <p:blipFill>
          <a:blip r:embed="rId3">
            <a:alphaModFix/>
          </a:blip>
          <a:stretch>
            <a:fillRect/>
          </a:stretch>
        </p:blipFill>
        <p:spPr>
          <a:xfrm>
            <a:off x="849125" y="909875"/>
            <a:ext cx="7445726" cy="4064126"/>
          </a:xfrm>
          <a:prstGeom prst="rect">
            <a:avLst/>
          </a:prstGeom>
          <a:noFill/>
          <a:ln>
            <a:noFill/>
          </a:ln>
        </p:spPr>
      </p:pic>
      <p:cxnSp>
        <p:nvCxnSpPr>
          <p:cNvPr id="778" name="Shape 778"/>
          <p:cNvCxnSpPr/>
          <p:nvPr/>
        </p:nvCxnSpPr>
        <p:spPr>
          <a:xfrm rot="10800000">
            <a:off x="769075" y="2571750"/>
            <a:ext cx="1243200" cy="817800"/>
          </a:xfrm>
          <a:prstGeom prst="straightConnector1">
            <a:avLst/>
          </a:prstGeom>
          <a:noFill/>
          <a:ln w="9525" cap="flat" cmpd="sng">
            <a:solidFill>
              <a:schemeClr val="dk2"/>
            </a:solidFill>
            <a:prstDash val="solid"/>
            <a:round/>
            <a:headEnd type="none" w="med" len="med"/>
            <a:tailEnd type="triangle" w="med" len="med"/>
          </a:ln>
        </p:spPr>
      </p:cxnSp>
      <p:sp>
        <p:nvSpPr>
          <p:cNvPr id="779" name="Shape 779"/>
          <p:cNvSpPr/>
          <p:nvPr/>
        </p:nvSpPr>
        <p:spPr>
          <a:xfrm>
            <a:off x="183925" y="2110950"/>
            <a:ext cx="6651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originale</a:t>
            </a:r>
            <a:endParaRPr sz="700"/>
          </a:p>
        </p:txBody>
      </p:sp>
      <p:cxnSp>
        <p:nvCxnSpPr>
          <p:cNvPr id="780" name="Shape 780"/>
          <p:cNvCxnSpPr/>
          <p:nvPr/>
        </p:nvCxnSpPr>
        <p:spPr>
          <a:xfrm rot="10800000" flipH="1">
            <a:off x="7305200" y="2348575"/>
            <a:ext cx="1095300" cy="824700"/>
          </a:xfrm>
          <a:prstGeom prst="straightConnector1">
            <a:avLst/>
          </a:prstGeom>
          <a:noFill/>
          <a:ln w="9525" cap="flat" cmpd="sng">
            <a:solidFill>
              <a:schemeClr val="dk2"/>
            </a:solidFill>
            <a:prstDash val="solid"/>
            <a:round/>
            <a:headEnd type="none" w="med" len="med"/>
            <a:tailEnd type="triangle" w="med" len="med"/>
          </a:ln>
        </p:spPr>
      </p:cxnSp>
      <p:sp>
        <p:nvSpPr>
          <p:cNvPr id="781" name="Shape 781"/>
          <p:cNvSpPr/>
          <p:nvPr/>
        </p:nvSpPr>
        <p:spPr>
          <a:xfrm>
            <a:off x="8357825" y="1887775"/>
            <a:ext cx="665100" cy="460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sz="700"/>
              <a:t>Immagine modificata</a:t>
            </a:r>
            <a:endParaRPr sz="7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Shape 78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Conclusioni</a:t>
            </a:r>
            <a:endParaRPr/>
          </a:p>
        </p:txBody>
      </p:sp>
      <p:sp>
        <p:nvSpPr>
          <p:cNvPr id="787" name="Shape 787"/>
          <p:cNvSpPr txBox="1"/>
          <p:nvPr/>
        </p:nvSpPr>
        <p:spPr>
          <a:xfrm>
            <a:off x="299825" y="1503450"/>
            <a:ext cx="2739000" cy="2438100"/>
          </a:xfrm>
          <a:prstGeom prst="rect">
            <a:avLst/>
          </a:prstGeom>
          <a:noFill/>
          <a:ln>
            <a:noFill/>
          </a:ln>
        </p:spPr>
        <p:txBody>
          <a:bodyPr spcFirstLastPara="1" wrap="square" lIns="91425" tIns="91425" rIns="91425" bIns="91425" anchor="t" anchorCtr="0">
            <a:noAutofit/>
          </a:bodyPr>
          <a:lstStyle/>
          <a:p>
            <a:pPr marL="0" lvl="0" indent="0" rtl="0">
              <a:lnSpc>
                <a:spcPct val="200000"/>
              </a:lnSpc>
              <a:spcBef>
                <a:spcPts val="0"/>
              </a:spcBef>
              <a:spcAft>
                <a:spcPts val="0"/>
              </a:spcAft>
              <a:buNone/>
            </a:pPr>
            <a:r>
              <a:rPr lang="it" sz="1200"/>
              <a:t>Prima parte</a:t>
            </a:r>
            <a:endParaRPr sz="1200"/>
          </a:p>
          <a:p>
            <a:pPr marL="457200" lvl="0" indent="-304800" rtl="0">
              <a:lnSpc>
                <a:spcPct val="200000"/>
              </a:lnSpc>
              <a:spcBef>
                <a:spcPts val="0"/>
              </a:spcBef>
              <a:spcAft>
                <a:spcPts val="0"/>
              </a:spcAft>
              <a:buSzPts val="1200"/>
              <a:buChar char="➔"/>
            </a:pPr>
            <a:r>
              <a:rPr lang="it" sz="1200"/>
              <a:t>Libreria DCT O(circa </a:t>
            </a:r>
            <a:r>
              <a:rPr lang="it" sz="1100"/>
              <a:t>N</a:t>
            </a:r>
            <a:r>
              <a:rPr lang="it" sz="1100" baseline="30000"/>
              <a:t>2</a:t>
            </a:r>
            <a:r>
              <a:rPr lang="it" sz="1200"/>
              <a:t>) rispetto alla dimensione dell’input </a:t>
            </a:r>
            <a:endParaRPr sz="1200"/>
          </a:p>
          <a:p>
            <a:pPr marL="457200" lvl="0" indent="-304800" rtl="0">
              <a:lnSpc>
                <a:spcPct val="200000"/>
              </a:lnSpc>
              <a:spcBef>
                <a:spcPts val="0"/>
              </a:spcBef>
              <a:spcAft>
                <a:spcPts val="0"/>
              </a:spcAft>
              <a:buSzPts val="1200"/>
              <a:buChar char="➔"/>
            </a:pPr>
            <a:r>
              <a:rPr lang="it" sz="1200"/>
              <a:t>DCT implementata ad-hoc </a:t>
            </a:r>
            <a:r>
              <a:rPr lang="it"/>
              <a:t>N</a:t>
            </a:r>
            <a:r>
              <a:rPr lang="it" baseline="30000"/>
              <a:t>3</a:t>
            </a:r>
            <a:endParaRPr baseline="30000"/>
          </a:p>
          <a:p>
            <a:pPr marL="0" lvl="0" indent="0" rtl="0">
              <a:lnSpc>
                <a:spcPct val="200000"/>
              </a:lnSpc>
              <a:spcBef>
                <a:spcPts val="0"/>
              </a:spcBef>
              <a:spcAft>
                <a:spcPts val="0"/>
              </a:spcAft>
              <a:buNone/>
            </a:pPr>
            <a:r>
              <a:rPr lang="it" sz="1200"/>
              <a:t> rispetto alla dimensione dell’input</a:t>
            </a:r>
            <a:endParaRPr sz="1200"/>
          </a:p>
        </p:txBody>
      </p:sp>
      <p:graphicFrame>
        <p:nvGraphicFramePr>
          <p:cNvPr id="788" name="Shape 788"/>
          <p:cNvGraphicFramePr/>
          <p:nvPr>
            <p:extLst>
              <p:ext uri="{D42A27DB-BD31-4B8C-83A1-F6EECF244321}">
                <p14:modId xmlns:p14="http://schemas.microsoft.com/office/powerpoint/2010/main" val="167367250"/>
              </p:ext>
            </p:extLst>
          </p:nvPr>
        </p:nvGraphicFramePr>
        <p:xfrm>
          <a:off x="3522750" y="1163025"/>
          <a:ext cx="5222250" cy="3357858"/>
        </p:xfrm>
        <a:graphic>
          <a:graphicData uri="http://schemas.openxmlformats.org/drawingml/2006/table">
            <a:tbl>
              <a:tblPr>
                <a:noFill/>
                <a:tableStyleId>{6C00308F-60B4-4ADA-BDFF-F25BEB06ED75}</a:tableStyleId>
              </a:tblPr>
              <a:tblGrid>
                <a:gridCol w="1044450">
                  <a:extLst>
                    <a:ext uri="{9D8B030D-6E8A-4147-A177-3AD203B41FA5}">
                      <a16:colId xmlns:a16="http://schemas.microsoft.com/office/drawing/2014/main" val="20000"/>
                    </a:ext>
                  </a:extLst>
                </a:gridCol>
                <a:gridCol w="2088900">
                  <a:extLst>
                    <a:ext uri="{9D8B030D-6E8A-4147-A177-3AD203B41FA5}">
                      <a16:colId xmlns:a16="http://schemas.microsoft.com/office/drawing/2014/main" val="20001"/>
                    </a:ext>
                  </a:extLst>
                </a:gridCol>
                <a:gridCol w="2088900">
                  <a:extLst>
                    <a:ext uri="{9D8B030D-6E8A-4147-A177-3AD203B41FA5}">
                      <a16:colId xmlns:a16="http://schemas.microsoft.com/office/drawing/2014/main" val="20003"/>
                    </a:ext>
                  </a:extLst>
                </a:gridCol>
              </a:tblGrid>
              <a:tr h="416600">
                <a:tc gridSpan="3">
                  <a:txBody>
                    <a:bodyPr/>
                    <a:lstStyle/>
                    <a:p>
                      <a:pPr marL="0" lvl="0" indent="0" algn="ctr" rtl="0">
                        <a:lnSpc>
                          <a:spcPct val="100000"/>
                        </a:lnSpc>
                        <a:spcBef>
                          <a:spcPts val="0"/>
                        </a:spcBef>
                        <a:spcAft>
                          <a:spcPts val="0"/>
                        </a:spcAft>
                        <a:buNone/>
                      </a:pPr>
                      <a:r>
                        <a:rPr lang="it"/>
                        <a:t>Seconda parte</a:t>
                      </a:r>
                      <a:endParaRPr/>
                    </a:p>
                  </a:txBody>
                  <a:tcPr marL="91425" marR="91425" marT="91425" marB="91425"/>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0"/>
                  </a:ext>
                </a:extLst>
              </a:tr>
              <a:tr h="416600">
                <a:tc>
                  <a:txBody>
                    <a:bodyPr/>
                    <a:lstStyle/>
                    <a:p>
                      <a:pPr marL="0" lvl="0" indent="0" algn="ctr" rtl="0">
                        <a:lnSpc>
                          <a:spcPct val="200000"/>
                        </a:lnSpc>
                        <a:spcBef>
                          <a:spcPts val="0"/>
                        </a:spcBef>
                        <a:spcAft>
                          <a:spcPts val="0"/>
                        </a:spcAft>
                        <a:buNone/>
                      </a:pPr>
                      <a:endParaRPr/>
                    </a:p>
                  </a:txBody>
                  <a:tcPr marL="91425" marR="91425" marT="91425" marB="91425"/>
                </a:tc>
                <a:tc>
                  <a:txBody>
                    <a:bodyPr/>
                    <a:lstStyle/>
                    <a:p>
                      <a:pPr marL="0" lvl="0" indent="0" algn="ctr" rtl="0">
                        <a:lnSpc>
                          <a:spcPct val="100000"/>
                        </a:lnSpc>
                        <a:spcBef>
                          <a:spcPts val="0"/>
                        </a:spcBef>
                        <a:spcAft>
                          <a:spcPts val="0"/>
                        </a:spcAft>
                        <a:buNone/>
                      </a:pPr>
                      <a:r>
                        <a:rPr lang="it" sz="1200"/>
                        <a:t>C[i, j] * β = 0</a:t>
                      </a:r>
                      <a:endParaRPr sz="1200"/>
                    </a:p>
                  </a:txBody>
                  <a:tcPr marL="91425" marR="91425" marT="91425" marB="91425" anchor="ctr"/>
                </a:tc>
                <a:tc>
                  <a:txBody>
                    <a:bodyPr/>
                    <a:lstStyle/>
                    <a:p>
                      <a:pPr marL="0" lvl="0" indent="0" algn="ctr" rtl="0">
                        <a:lnSpc>
                          <a:spcPct val="100000"/>
                        </a:lnSpc>
                        <a:spcBef>
                          <a:spcPts val="0"/>
                        </a:spcBef>
                        <a:spcAft>
                          <a:spcPts val="0"/>
                        </a:spcAft>
                        <a:buNone/>
                      </a:pPr>
                      <a:r>
                        <a:rPr lang="it" sz="1200"/>
                        <a:t>C[i, j] * β &gt; 0</a:t>
                      </a:r>
                      <a:endParaRPr sz="1200"/>
                    </a:p>
                  </a:txBody>
                  <a:tcPr marL="91425" marR="91425" marT="91425" marB="91425" anchor="ctr"/>
                </a:tc>
                <a:extLst>
                  <a:ext uri="{0D108BD9-81ED-4DB2-BD59-A6C34878D82A}">
                    <a16:rowId xmlns:a16="http://schemas.microsoft.com/office/drawing/2014/main" val="10001"/>
                  </a:ext>
                </a:extLst>
              </a:tr>
              <a:tr h="938075">
                <a:tc>
                  <a:txBody>
                    <a:bodyPr/>
                    <a:lstStyle/>
                    <a:p>
                      <a:pPr marL="0" lvl="0" indent="0" algn="ctr">
                        <a:lnSpc>
                          <a:spcPct val="150000"/>
                        </a:lnSpc>
                        <a:spcBef>
                          <a:spcPts val="0"/>
                        </a:spcBef>
                        <a:spcAft>
                          <a:spcPts val="0"/>
                        </a:spcAft>
                        <a:buNone/>
                      </a:pPr>
                      <a:r>
                        <a:rPr lang="it"/>
                        <a:t>d piccolo</a:t>
                      </a:r>
                      <a:endParaRPr/>
                    </a:p>
                  </a:txBody>
                  <a:tcPr marL="91425" marR="91425" marT="91425" marB="91425"/>
                </a:tc>
                <a:tc>
                  <a:txBody>
                    <a:bodyPr/>
                    <a:lstStyle/>
                    <a:p>
                      <a:pPr marL="0" lvl="0" indent="0" algn="ctr" rtl="0">
                        <a:lnSpc>
                          <a:spcPct val="150000"/>
                        </a:lnSpc>
                        <a:spcBef>
                          <a:spcPts val="0"/>
                        </a:spcBef>
                        <a:spcAft>
                          <a:spcPts val="0"/>
                        </a:spcAft>
                        <a:buNone/>
                      </a:pPr>
                      <a:r>
                        <a:rPr lang="it" sz="1000"/>
                        <a:t>Perdita intera forma </a:t>
                      </a:r>
                      <a:endParaRPr sz="1000"/>
                    </a:p>
                    <a:p>
                      <a:pPr marL="0" lvl="0" indent="0" algn="ctr" rtl="0">
                        <a:lnSpc>
                          <a:spcPct val="150000"/>
                        </a:lnSpc>
                        <a:spcBef>
                          <a:spcPts val="0"/>
                        </a:spcBef>
                        <a:spcAft>
                          <a:spcPts val="0"/>
                        </a:spcAft>
                        <a:buNone/>
                      </a:pPr>
                      <a:r>
                        <a:rPr lang="it" sz="1000"/>
                        <a:t>(modifica / azzeramento </a:t>
                      </a:r>
                      <a:endParaRPr sz="1000"/>
                    </a:p>
                    <a:p>
                      <a:pPr marL="0" lvl="0" indent="0" algn="ctr" rtl="0">
                        <a:lnSpc>
                          <a:spcPct val="150000"/>
                        </a:lnSpc>
                        <a:spcBef>
                          <a:spcPts val="0"/>
                        </a:spcBef>
                        <a:spcAft>
                          <a:spcPts val="0"/>
                        </a:spcAft>
                        <a:buNone/>
                      </a:pPr>
                      <a:r>
                        <a:rPr lang="it" sz="1000">
                          <a:solidFill>
                            <a:srgbClr val="FF0000"/>
                          </a:solidFill>
                        </a:rPr>
                        <a:t>basse frequenze</a:t>
                      </a:r>
                      <a:r>
                        <a:rPr lang="it" sz="1000"/>
                        <a:t>)</a:t>
                      </a:r>
                      <a:endParaRPr sz="1000"/>
                    </a:p>
                  </a:txBody>
                  <a:tcPr marL="91425" marR="91425" marT="91425" marB="91425"/>
                </a:tc>
                <a:tc>
                  <a:txBody>
                    <a:bodyPr/>
                    <a:lstStyle/>
                    <a:p>
                      <a:pPr marL="0" lvl="0" indent="0" algn="ctr" rtl="0">
                        <a:lnSpc>
                          <a:spcPct val="150000"/>
                        </a:lnSpc>
                        <a:spcBef>
                          <a:spcPts val="0"/>
                        </a:spcBef>
                        <a:spcAft>
                          <a:spcPts val="0"/>
                        </a:spcAft>
                        <a:buNone/>
                      </a:pPr>
                      <a:r>
                        <a:rPr lang="it-IT" sz="1000" dirty="0"/>
                        <a:t>Aumento di dettaglio completamente (comprese </a:t>
                      </a:r>
                      <a:r>
                        <a:rPr lang="it-IT" sz="1000" dirty="0">
                          <a:solidFill>
                            <a:srgbClr val="FF0000"/>
                          </a:solidFill>
                        </a:rPr>
                        <a:t>basse frequenze</a:t>
                      </a:r>
                      <a:r>
                        <a:rPr lang="it-IT" sz="1000" dirty="0"/>
                        <a:t>) e </a:t>
                      </a:r>
                      <a:r>
                        <a:rPr lang="it-IT" sz="1000" dirty="0">
                          <a:solidFill>
                            <a:srgbClr val="FF0000"/>
                          </a:solidFill>
                        </a:rPr>
                        <a:t>immagine differenza</a:t>
                      </a:r>
                      <a:r>
                        <a:rPr lang="it-IT" sz="1000" dirty="0"/>
                        <a:t> molto vicina a immagine originale</a:t>
                      </a:r>
                    </a:p>
                  </a:txBody>
                  <a:tcPr marL="91425" marR="91425" marT="91425" marB="91425"/>
                </a:tc>
                <a:extLst>
                  <a:ext uri="{0D108BD9-81ED-4DB2-BD59-A6C34878D82A}">
                    <a16:rowId xmlns:a16="http://schemas.microsoft.com/office/drawing/2014/main" val="10002"/>
                  </a:ext>
                </a:extLst>
              </a:tr>
              <a:tr h="1328925">
                <a:tc>
                  <a:txBody>
                    <a:bodyPr/>
                    <a:lstStyle/>
                    <a:p>
                      <a:pPr marL="0" lvl="0" indent="0" algn="ctr" rtl="0">
                        <a:lnSpc>
                          <a:spcPct val="150000"/>
                        </a:lnSpc>
                        <a:spcBef>
                          <a:spcPts val="0"/>
                        </a:spcBef>
                        <a:spcAft>
                          <a:spcPts val="0"/>
                        </a:spcAft>
                        <a:buNone/>
                      </a:pPr>
                      <a:r>
                        <a:rPr lang="it"/>
                        <a:t>d grande</a:t>
                      </a:r>
                      <a:endParaRPr/>
                    </a:p>
                  </a:txBody>
                  <a:tcPr marL="91425" marR="91425" marT="91425" marB="91425"/>
                </a:tc>
                <a:tc>
                  <a:txBody>
                    <a:bodyPr/>
                    <a:lstStyle/>
                    <a:p>
                      <a:pPr marL="0" lvl="0" indent="0" algn="ctr" rtl="0">
                        <a:lnSpc>
                          <a:spcPct val="150000"/>
                        </a:lnSpc>
                        <a:spcBef>
                          <a:spcPts val="0"/>
                        </a:spcBef>
                        <a:spcAft>
                          <a:spcPts val="0"/>
                        </a:spcAft>
                        <a:buNone/>
                      </a:pPr>
                      <a:r>
                        <a:rPr lang="it" sz="1000"/>
                        <a:t>Perdita dettagli </a:t>
                      </a:r>
                      <a:endParaRPr sz="1000"/>
                    </a:p>
                    <a:p>
                      <a:pPr marL="0" lvl="0" indent="0" algn="ctr" rtl="0">
                        <a:lnSpc>
                          <a:spcPct val="150000"/>
                        </a:lnSpc>
                        <a:spcBef>
                          <a:spcPts val="0"/>
                        </a:spcBef>
                        <a:spcAft>
                          <a:spcPts val="0"/>
                        </a:spcAft>
                        <a:buNone/>
                      </a:pPr>
                      <a:r>
                        <a:rPr lang="it" sz="1000"/>
                        <a:t>(modifica / azzeramento</a:t>
                      </a:r>
                      <a:endParaRPr sz="1000"/>
                    </a:p>
                    <a:p>
                      <a:pPr marL="0" lvl="0" indent="0" algn="ctr" rtl="0">
                        <a:lnSpc>
                          <a:spcPct val="150000"/>
                        </a:lnSpc>
                        <a:spcBef>
                          <a:spcPts val="0"/>
                        </a:spcBef>
                        <a:spcAft>
                          <a:spcPts val="0"/>
                        </a:spcAft>
                        <a:buNone/>
                      </a:pPr>
                      <a:r>
                        <a:rPr lang="it" sz="1000">
                          <a:solidFill>
                            <a:srgbClr val="FF0000"/>
                          </a:solidFill>
                        </a:rPr>
                        <a:t>alte frequenze</a:t>
                      </a:r>
                      <a:r>
                        <a:rPr lang="it" sz="1000"/>
                        <a:t>)</a:t>
                      </a:r>
                      <a:endParaRPr sz="1000"/>
                    </a:p>
                  </a:txBody>
                  <a:tcPr marL="91425" marR="91425" marT="91425" marB="91425"/>
                </a:tc>
                <a:tc>
                  <a:txBody>
                    <a:bodyPr/>
                    <a:lstStyle/>
                    <a:p>
                      <a:pPr marL="0" lvl="0" indent="0" algn="ctr" rtl="0">
                        <a:lnSpc>
                          <a:spcPct val="150000"/>
                        </a:lnSpc>
                        <a:spcBef>
                          <a:spcPts val="0"/>
                        </a:spcBef>
                        <a:spcAft>
                          <a:spcPts val="0"/>
                        </a:spcAft>
                        <a:buNone/>
                      </a:pPr>
                      <a:r>
                        <a:rPr lang="it" sz="1000" dirty="0"/>
                        <a:t>Aumento di dettaglio (alte frequenze)</a:t>
                      </a:r>
                      <a:endParaRPr sz="1000" dirty="0"/>
                    </a:p>
                    <a:p>
                      <a:pPr marL="0" lvl="0" indent="0" algn="ctr" rtl="0">
                        <a:lnSpc>
                          <a:spcPct val="150000"/>
                        </a:lnSpc>
                        <a:spcBef>
                          <a:spcPts val="0"/>
                        </a:spcBef>
                        <a:spcAft>
                          <a:spcPts val="0"/>
                        </a:spcAft>
                        <a:buNone/>
                      </a:pPr>
                      <a:endParaRPr sz="1000" dirty="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t"/>
              <a:t>Python Solver</a:t>
            </a:r>
            <a:endParaRPr/>
          </a:p>
        </p:txBody>
      </p:sp>
      <p:sp>
        <p:nvSpPr>
          <p:cNvPr id="110" name="Shape 110"/>
          <p:cNvSpPr txBox="1"/>
          <p:nvPr/>
        </p:nvSpPr>
        <p:spPr>
          <a:xfrm>
            <a:off x="155850" y="979800"/>
            <a:ext cx="8711400" cy="3737400"/>
          </a:xfrm>
          <a:prstGeom prst="rect">
            <a:avLst/>
          </a:prstGeom>
          <a:noFill/>
          <a:ln>
            <a:noFill/>
          </a:ln>
        </p:spPr>
        <p:txBody>
          <a:bodyPr spcFirstLastPara="1" wrap="square" lIns="91425" tIns="91425" rIns="91425" bIns="91425" anchor="t" anchorCtr="0">
            <a:noAutofit/>
          </a:bodyPr>
          <a:lstStyle/>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Risoluzione sistemi lineari del tipo Ax=b dove:</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A è una matrice sparsa</a:t>
            </a:r>
            <a:endParaRPr>
              <a:latin typeface="Roboto"/>
              <a:ea typeface="Roboto"/>
              <a:cs typeface="Roboto"/>
              <a:sym typeface="Roboto"/>
            </a:endParaRPr>
          </a:p>
          <a:p>
            <a:pPr marL="914400" lvl="1" indent="-317500" rtl="0">
              <a:lnSpc>
                <a:spcPct val="200000"/>
              </a:lnSpc>
              <a:spcBef>
                <a:spcPts val="0"/>
              </a:spcBef>
              <a:spcAft>
                <a:spcPts val="0"/>
              </a:spcAft>
              <a:buSzPts val="1400"/>
              <a:buFont typeface="Roboto"/>
              <a:buChar char="◆"/>
            </a:pPr>
            <a:r>
              <a:rPr lang="it">
                <a:latin typeface="Roboto"/>
                <a:ea typeface="Roboto"/>
                <a:cs typeface="Roboto"/>
                <a:sym typeface="Roboto"/>
              </a:rPr>
              <a:t>B può essere anche una matrice (in questo caso risolve il sistema per ogni colonna)</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Verifica se A non è in formato CSC o CSR (Compressed Sparse Column / Rows) in tal caso viene convertita in tale formato</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Possibilità di specificare utilizzo di SuperLU o UMFPACK (default)</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Si assume che la soluzione Z sia sparsa. Se così non fosse l’algoritmo di risoluzione è più efficiente</a:t>
            </a:r>
            <a:endParaRPr>
              <a:latin typeface="Roboto"/>
              <a:ea typeface="Roboto"/>
              <a:cs typeface="Roboto"/>
              <a:sym typeface="Roboto"/>
            </a:endParaRPr>
          </a:p>
          <a:p>
            <a:pPr marL="457200" lvl="0" indent="-317500" rtl="0">
              <a:lnSpc>
                <a:spcPct val="200000"/>
              </a:lnSpc>
              <a:spcBef>
                <a:spcPts val="0"/>
              </a:spcBef>
              <a:spcAft>
                <a:spcPts val="0"/>
              </a:spcAft>
              <a:buSzPts val="1400"/>
              <a:buFont typeface="Roboto"/>
              <a:buChar char="➔"/>
            </a:pPr>
            <a:r>
              <a:rPr lang="it">
                <a:latin typeface="Roboto"/>
                <a:ea typeface="Roboto"/>
                <a:cs typeface="Roboto"/>
                <a:sym typeface="Roboto"/>
              </a:rPr>
              <a:t>Ordinamento colonne (con possibilità di specificare strategia di ordinamento) per evitare fill-in)</a:t>
            </a:r>
            <a:endParaRPr>
              <a:latin typeface="Roboto"/>
              <a:ea typeface="Roboto"/>
              <a:cs typeface="Roboto"/>
              <a:sym typeface="Robo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Shape 79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Codice First_Part Part 1</a:t>
            </a:r>
            <a:endParaRPr/>
          </a:p>
        </p:txBody>
      </p:sp>
      <p:pic>
        <p:nvPicPr>
          <p:cNvPr id="794" name="Shape 794"/>
          <p:cNvPicPr preferRelativeResize="0"/>
          <p:nvPr/>
        </p:nvPicPr>
        <p:blipFill>
          <a:blip r:embed="rId3">
            <a:alphaModFix/>
          </a:blip>
          <a:stretch>
            <a:fillRect/>
          </a:stretch>
        </p:blipFill>
        <p:spPr>
          <a:xfrm>
            <a:off x="496000" y="771450"/>
            <a:ext cx="3623933" cy="4219648"/>
          </a:xfrm>
          <a:prstGeom prst="rect">
            <a:avLst/>
          </a:prstGeom>
          <a:noFill/>
          <a:ln>
            <a:noFill/>
          </a:ln>
        </p:spPr>
      </p:pic>
      <p:pic>
        <p:nvPicPr>
          <p:cNvPr id="795" name="Shape 795"/>
          <p:cNvPicPr preferRelativeResize="0"/>
          <p:nvPr/>
        </p:nvPicPr>
        <p:blipFill>
          <a:blip r:embed="rId4">
            <a:alphaModFix/>
          </a:blip>
          <a:stretch>
            <a:fillRect/>
          </a:stretch>
        </p:blipFill>
        <p:spPr>
          <a:xfrm>
            <a:off x="4902333" y="771450"/>
            <a:ext cx="3684764" cy="42196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Shape 800"/>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Codice First_Part Part 2</a:t>
            </a:r>
            <a:endParaRPr/>
          </a:p>
        </p:txBody>
      </p:sp>
      <p:pic>
        <p:nvPicPr>
          <p:cNvPr id="801" name="Shape 801"/>
          <p:cNvPicPr preferRelativeResize="0"/>
          <p:nvPr/>
        </p:nvPicPr>
        <p:blipFill>
          <a:blip r:embed="rId3">
            <a:alphaModFix/>
          </a:blip>
          <a:stretch>
            <a:fillRect/>
          </a:stretch>
        </p:blipFill>
        <p:spPr>
          <a:xfrm>
            <a:off x="1946050" y="759725"/>
            <a:ext cx="5523053" cy="42196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Shape 80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Codice Interfaccia grafica </a:t>
            </a:r>
            <a:endParaRPr/>
          </a:p>
        </p:txBody>
      </p:sp>
      <p:pic>
        <p:nvPicPr>
          <p:cNvPr id="807" name="Shape 807"/>
          <p:cNvPicPr preferRelativeResize="0"/>
          <p:nvPr/>
        </p:nvPicPr>
        <p:blipFill>
          <a:blip r:embed="rId3">
            <a:alphaModFix/>
          </a:blip>
          <a:stretch>
            <a:fillRect/>
          </a:stretch>
        </p:blipFill>
        <p:spPr>
          <a:xfrm>
            <a:off x="304800" y="759725"/>
            <a:ext cx="3703278" cy="4219651"/>
          </a:xfrm>
          <a:prstGeom prst="rect">
            <a:avLst/>
          </a:prstGeom>
          <a:noFill/>
          <a:ln>
            <a:noFill/>
          </a:ln>
        </p:spPr>
      </p:pic>
      <p:pic>
        <p:nvPicPr>
          <p:cNvPr id="808" name="Shape 808"/>
          <p:cNvPicPr preferRelativeResize="0"/>
          <p:nvPr/>
        </p:nvPicPr>
        <p:blipFill>
          <a:blip r:embed="rId4">
            <a:alphaModFix/>
          </a:blip>
          <a:stretch>
            <a:fillRect/>
          </a:stretch>
        </p:blipFill>
        <p:spPr>
          <a:xfrm>
            <a:off x="4148753" y="1005900"/>
            <a:ext cx="4831123" cy="348866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812"/>
        <p:cNvGrpSpPr/>
        <p:nvPr/>
      </p:nvGrpSpPr>
      <p:grpSpPr>
        <a:xfrm>
          <a:off x="0" y="0"/>
          <a:ext cx="0" cy="0"/>
          <a:chOff x="0" y="0"/>
          <a:chExt cx="0" cy="0"/>
        </a:xfrm>
      </p:grpSpPr>
      <p:sp>
        <p:nvSpPr>
          <p:cNvPr id="813" name="Shape 813"/>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Codice Second Part</a:t>
            </a:r>
            <a:endParaRPr/>
          </a:p>
        </p:txBody>
      </p:sp>
      <p:pic>
        <p:nvPicPr>
          <p:cNvPr id="814" name="Shape 814"/>
          <p:cNvPicPr preferRelativeResize="0"/>
          <p:nvPr/>
        </p:nvPicPr>
        <p:blipFill>
          <a:blip r:embed="rId3">
            <a:alphaModFix/>
          </a:blip>
          <a:stretch>
            <a:fillRect/>
          </a:stretch>
        </p:blipFill>
        <p:spPr>
          <a:xfrm>
            <a:off x="3059050" y="748000"/>
            <a:ext cx="3025901" cy="421965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115" name="Shape 115"/>
          <p:cNvPicPr preferRelativeResize="0"/>
          <p:nvPr/>
        </p:nvPicPr>
        <p:blipFill>
          <a:blip r:embed="rId3">
            <a:alphaModFix/>
          </a:blip>
          <a:stretch>
            <a:fillRect/>
          </a:stretch>
        </p:blipFill>
        <p:spPr>
          <a:xfrm>
            <a:off x="393950" y="1922088"/>
            <a:ext cx="8235200" cy="1743725"/>
          </a:xfrm>
          <a:prstGeom prst="rect">
            <a:avLst/>
          </a:prstGeom>
          <a:noFill/>
          <a:ln>
            <a:noFill/>
          </a:ln>
        </p:spPr>
      </p:pic>
      <p:sp>
        <p:nvSpPr>
          <p:cNvPr id="116" name="Shape 11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SpSolve</a:t>
            </a:r>
            <a:endParaRPr/>
          </a:p>
        </p:txBody>
      </p:sp>
      <p:sp>
        <p:nvSpPr>
          <p:cNvPr id="117" name="Shape 117"/>
          <p:cNvSpPr/>
          <p:nvPr/>
        </p:nvSpPr>
        <p:spPr>
          <a:xfrm>
            <a:off x="4319250" y="3741425"/>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r>
              <a:rPr lang="it">
                <a:solidFill>
                  <a:srgbClr val="FFFFFF"/>
                </a:solidFill>
              </a:rPr>
              <a:t>1</a:t>
            </a:r>
            <a:endParaRPr>
              <a:solidFill>
                <a:srgbClr val="FFFFFF"/>
              </a:solidFill>
            </a:endParaRPr>
          </a:p>
        </p:txBody>
      </p:sp>
      <p:sp>
        <p:nvSpPr>
          <p:cNvPr id="118" name="Shape 118"/>
          <p:cNvSpPr/>
          <p:nvPr/>
        </p:nvSpPr>
        <p:spPr>
          <a:xfrm>
            <a:off x="6057525" y="3741425"/>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2</a:t>
            </a:r>
            <a:endParaRPr>
              <a:solidFill>
                <a:srgbClr val="FFFFFF"/>
              </a:solidFill>
            </a:endParaRPr>
          </a:p>
        </p:txBody>
      </p:sp>
      <p:sp>
        <p:nvSpPr>
          <p:cNvPr id="119" name="Shape 119"/>
          <p:cNvSpPr/>
          <p:nvPr/>
        </p:nvSpPr>
        <p:spPr>
          <a:xfrm>
            <a:off x="7795800" y="3741413"/>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3</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it"/>
              <a:t>Funzioni di risoluzione Python</a:t>
            </a:r>
            <a:endParaRPr/>
          </a:p>
        </p:txBody>
      </p:sp>
      <p:sp>
        <p:nvSpPr>
          <p:cNvPr id="125" name="Shape 125"/>
          <p:cNvSpPr txBox="1">
            <a:spLocks noGrp="1"/>
          </p:cNvSpPr>
          <p:nvPr>
            <p:ph type="body" idx="4294967295"/>
          </p:nvPr>
        </p:nvSpPr>
        <p:spPr>
          <a:xfrm>
            <a:off x="454200" y="1291125"/>
            <a:ext cx="8114700" cy="3657600"/>
          </a:xfrm>
          <a:prstGeom prst="rect">
            <a:avLst/>
          </a:prstGeom>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endParaRPr sz="1000">
              <a:solidFill>
                <a:srgbClr val="000000"/>
              </a:solidFill>
            </a:endParaRPr>
          </a:p>
          <a:p>
            <a:pPr marL="457200" lvl="0" indent="-292100" algn="just" rtl="0">
              <a:lnSpc>
                <a:spcPct val="200000"/>
              </a:lnSpc>
              <a:spcBef>
                <a:spcPts val="1600"/>
              </a:spcBef>
              <a:spcAft>
                <a:spcPts val="0"/>
              </a:spcAft>
              <a:buClr>
                <a:srgbClr val="000000"/>
              </a:buClr>
              <a:buSzPts val="1000"/>
              <a:buChar char="➔"/>
            </a:pPr>
            <a:r>
              <a:rPr lang="it" sz="1000">
                <a:solidFill>
                  <a:srgbClr val="000000"/>
                </a:solidFill>
              </a:rPr>
              <a:t>Per A memorizzate in termini di colonne:</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Permut</a:t>
            </a:r>
            <a:r>
              <a:rPr lang="it" sz="1000">
                <a:solidFill>
                  <a:srgbClr val="000000"/>
                </a:solidFill>
              </a:rPr>
              <a:t>a le colonne di A</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Fattorizza</a:t>
            </a:r>
            <a:r>
              <a:rPr lang="it" sz="1000">
                <a:solidFill>
                  <a:srgbClr val="000000"/>
                </a:solidFill>
              </a:rPr>
              <a:t> A come Pr * A * Pc = L * U </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Risolve</a:t>
            </a:r>
            <a:r>
              <a:rPr lang="it" sz="1000">
                <a:solidFill>
                  <a:srgbClr val="000000"/>
                </a:solidFill>
              </a:rPr>
              <a:t> il sistema con la forma fattorizzata di A</a:t>
            </a:r>
            <a:endParaRPr sz="1000">
              <a:solidFill>
                <a:srgbClr val="000000"/>
              </a:solidFill>
            </a:endParaRPr>
          </a:p>
          <a:p>
            <a:pPr marL="457200" lvl="0" indent="-292100" algn="just" rtl="0">
              <a:lnSpc>
                <a:spcPct val="200000"/>
              </a:lnSpc>
              <a:spcBef>
                <a:spcPts val="0"/>
              </a:spcBef>
              <a:spcAft>
                <a:spcPts val="0"/>
              </a:spcAft>
              <a:buClr>
                <a:srgbClr val="000000"/>
              </a:buClr>
              <a:buSzPts val="1000"/>
              <a:buChar char="➔"/>
            </a:pPr>
            <a:r>
              <a:rPr lang="it" sz="1000">
                <a:solidFill>
                  <a:srgbClr val="000000"/>
                </a:solidFill>
              </a:rPr>
              <a:t>Per A memorizzate per righe:</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Applica</a:t>
            </a:r>
            <a:r>
              <a:rPr lang="it" sz="1000">
                <a:solidFill>
                  <a:srgbClr val="000000"/>
                </a:solidFill>
              </a:rPr>
              <a:t> il precedente algoritmo alla trasposta di A</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Permuta</a:t>
            </a:r>
            <a:r>
              <a:rPr lang="it" sz="1000">
                <a:solidFill>
                  <a:srgbClr val="000000"/>
                </a:solidFill>
              </a:rPr>
              <a:t> le sue colonne</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Fattorizza</a:t>
            </a:r>
            <a:r>
              <a:rPr lang="it" sz="1000">
                <a:solidFill>
                  <a:srgbClr val="000000"/>
                </a:solidFill>
              </a:rPr>
              <a:t> come Pr * trasposizione (A) * Pc = L * U</a:t>
            </a:r>
            <a:endParaRPr sz="1000">
              <a:solidFill>
                <a:srgbClr val="000000"/>
              </a:solidFill>
            </a:endParaRPr>
          </a:p>
          <a:p>
            <a:pPr marL="914400" lvl="1" indent="-292100" algn="just" rtl="0">
              <a:lnSpc>
                <a:spcPct val="200000"/>
              </a:lnSpc>
              <a:spcBef>
                <a:spcPts val="0"/>
              </a:spcBef>
              <a:spcAft>
                <a:spcPts val="0"/>
              </a:spcAft>
              <a:buClr>
                <a:srgbClr val="000000"/>
              </a:buClr>
              <a:buSzPts val="1000"/>
              <a:buChar char="◆"/>
            </a:pPr>
            <a:r>
              <a:rPr lang="it" sz="1000" i="1">
                <a:solidFill>
                  <a:srgbClr val="000000"/>
                </a:solidFill>
              </a:rPr>
              <a:t>Risolve</a:t>
            </a:r>
            <a:r>
              <a:rPr lang="it" sz="1000">
                <a:solidFill>
                  <a:srgbClr val="000000"/>
                </a:solidFill>
              </a:rPr>
              <a:t> poi il sistema con la forma fattorizzata di A.</a:t>
            </a:r>
            <a:endParaRPr sz="1000">
              <a:solidFill>
                <a:srgbClr val="000000"/>
              </a:solidFill>
            </a:endParaRPr>
          </a:p>
        </p:txBody>
      </p:sp>
      <p:sp>
        <p:nvSpPr>
          <p:cNvPr id="126" name="Shape 126"/>
          <p:cNvSpPr/>
          <p:nvPr/>
        </p:nvSpPr>
        <p:spPr>
          <a:xfrm>
            <a:off x="226025" y="1640575"/>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2</a:t>
            </a:r>
            <a:endParaRPr>
              <a:solidFill>
                <a:srgbClr val="FFFFFF"/>
              </a:solidFill>
            </a:endParaRPr>
          </a:p>
        </p:txBody>
      </p:sp>
      <p:sp>
        <p:nvSpPr>
          <p:cNvPr id="127" name="Shape 127"/>
          <p:cNvSpPr/>
          <p:nvPr/>
        </p:nvSpPr>
        <p:spPr>
          <a:xfrm>
            <a:off x="226025" y="4620238"/>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3</a:t>
            </a:r>
            <a:endParaRPr>
              <a:solidFill>
                <a:srgbClr val="FFFFFF"/>
              </a:solidFill>
            </a:endParaRPr>
          </a:p>
        </p:txBody>
      </p:sp>
      <p:sp>
        <p:nvSpPr>
          <p:cNvPr id="128" name="Shape 128"/>
          <p:cNvSpPr txBox="1"/>
          <p:nvPr/>
        </p:nvSpPr>
        <p:spPr>
          <a:xfrm>
            <a:off x="475800" y="4467850"/>
            <a:ext cx="8071500" cy="990300"/>
          </a:xfrm>
          <a:prstGeom prst="rect">
            <a:avLst/>
          </a:prstGeom>
          <a:noFill/>
          <a:ln>
            <a:noFill/>
          </a:ln>
        </p:spPr>
        <p:txBody>
          <a:bodyPr spcFirstLastPara="1" wrap="square" lIns="91425" tIns="91425" rIns="91425" bIns="91425" anchor="ctr" anchorCtr="0">
            <a:noAutofit/>
          </a:bodyPr>
          <a:lstStyle/>
          <a:p>
            <a:pPr marL="457200" lvl="0" indent="-292100" algn="just" rtl="0">
              <a:lnSpc>
                <a:spcPct val="200000"/>
              </a:lnSpc>
              <a:spcBef>
                <a:spcPts val="0"/>
              </a:spcBef>
              <a:spcAft>
                <a:spcPts val="0"/>
              </a:spcAft>
              <a:buSzPts val="1000"/>
              <a:buFont typeface="Roboto"/>
              <a:buChar char="➔"/>
            </a:pPr>
            <a:r>
              <a:rPr lang="it" sz="1000">
                <a:latin typeface="Roboto"/>
                <a:ea typeface="Roboto"/>
                <a:cs typeface="Roboto"/>
                <a:sym typeface="Roboto"/>
              </a:rPr>
              <a:t>Crea una matrice di output sparsa, applicando ripetutamente la fattorizzazione sparsa per risolvere le colonne di B (SuperLu gstrf)</a:t>
            </a:r>
            <a:endParaRPr sz="1000">
              <a:latin typeface="Roboto"/>
              <a:ea typeface="Roboto"/>
              <a:cs typeface="Roboto"/>
              <a:sym typeface="Roboto"/>
            </a:endParaRPr>
          </a:p>
        </p:txBody>
      </p:sp>
      <p:sp>
        <p:nvSpPr>
          <p:cNvPr id="129" name="Shape 129"/>
          <p:cNvSpPr/>
          <p:nvPr/>
        </p:nvSpPr>
        <p:spPr>
          <a:xfrm>
            <a:off x="226025" y="852950"/>
            <a:ext cx="384600" cy="3588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rtl="0">
              <a:spcBef>
                <a:spcPts val="0"/>
              </a:spcBef>
              <a:spcAft>
                <a:spcPts val="0"/>
              </a:spcAft>
              <a:buNone/>
            </a:pPr>
            <a:r>
              <a:rPr lang="it">
                <a:solidFill>
                  <a:srgbClr val="FFFFFF"/>
                </a:solidFill>
              </a:rPr>
              <a:t>1</a:t>
            </a:r>
            <a:endParaRPr>
              <a:solidFill>
                <a:srgbClr val="FFFFFF"/>
              </a:solidFill>
            </a:endParaRPr>
          </a:p>
        </p:txBody>
      </p:sp>
      <p:sp>
        <p:nvSpPr>
          <p:cNvPr id="130" name="Shape 130"/>
          <p:cNvSpPr txBox="1"/>
          <p:nvPr/>
        </p:nvSpPr>
        <p:spPr>
          <a:xfrm>
            <a:off x="475800" y="672763"/>
            <a:ext cx="8071500" cy="990300"/>
          </a:xfrm>
          <a:prstGeom prst="rect">
            <a:avLst/>
          </a:prstGeom>
          <a:noFill/>
          <a:ln>
            <a:noFill/>
          </a:ln>
        </p:spPr>
        <p:txBody>
          <a:bodyPr spcFirstLastPara="1" wrap="square" lIns="91425" tIns="91425" rIns="91425" bIns="91425" anchor="ctr" anchorCtr="0">
            <a:noAutofit/>
          </a:bodyPr>
          <a:lstStyle/>
          <a:p>
            <a:pPr marL="457200" lvl="0" indent="-292100" algn="just" rtl="0">
              <a:lnSpc>
                <a:spcPct val="200000"/>
              </a:lnSpc>
              <a:spcBef>
                <a:spcPts val="0"/>
              </a:spcBef>
              <a:spcAft>
                <a:spcPts val="0"/>
              </a:spcAft>
              <a:buSzPts val="1000"/>
              <a:buFont typeface="Roboto"/>
              <a:buChar char="➔"/>
            </a:pPr>
            <a:r>
              <a:rPr lang="it" sz="1000">
                <a:latin typeface="Roboto"/>
                <a:ea typeface="Roboto"/>
                <a:cs typeface="Roboto"/>
                <a:sym typeface="Roboto"/>
              </a:rPr>
              <a:t>Poche informazioni non comprensibili dal sito della documentazione</a:t>
            </a:r>
            <a:endParaRPr sz="10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TotalTime>
  <Words>2883</Words>
  <Application>Microsoft Macintosh PowerPoint</Application>
  <PresentationFormat>Presentazione su schermo (16:9)</PresentationFormat>
  <Paragraphs>1074</Paragraphs>
  <Slides>73</Slides>
  <Notes>73</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73</vt:i4>
      </vt:variant>
    </vt:vector>
  </HeadingPairs>
  <TitlesOfParts>
    <vt:vector size="78" baseType="lpstr">
      <vt:lpstr>Roboto</vt:lpstr>
      <vt:lpstr>Arial</vt:lpstr>
      <vt:lpstr>Courier New</vt:lpstr>
      <vt:lpstr>Trebuchet MS</vt:lpstr>
      <vt:lpstr>Material</vt:lpstr>
      <vt:lpstr>METODI DEL CALCOLO SCIENTIFICO</vt:lpstr>
      <vt:lpstr>AMBIENTI E LINGUAGGI</vt:lpstr>
      <vt:lpstr>MATLAB Solver</vt:lpstr>
      <vt:lpstr>MATLAB Source Code</vt:lpstr>
      <vt:lpstr>Python SciPy</vt:lpstr>
      <vt:lpstr>Python SciPy</vt:lpstr>
      <vt:lpstr>Python Solver</vt:lpstr>
      <vt:lpstr>SpSolve</vt:lpstr>
      <vt:lpstr>Funzioni di risoluzione Python</vt:lpstr>
      <vt:lpstr>Python Source Code</vt:lpstr>
      <vt:lpstr>R Solver</vt:lpstr>
      <vt:lpstr>Funzioni di risoluzione R</vt:lpstr>
      <vt:lpstr>R Source Code</vt:lpstr>
      <vt:lpstr>Monitoraggio memoria</vt:lpstr>
      <vt:lpstr>Monitoraggio memoria: sorgente Script</vt:lpstr>
      <vt:lpstr>Matrici testate</vt:lpstr>
      <vt:lpstr>Problemi riscontrati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DIFFERENZA MEMORIA AMBIENTI</vt:lpstr>
      <vt:lpstr>DIFFERENZA MEMORIA AMBIENTI (MB)</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DIFFERENZA TEMPO AMBIENTI</vt:lpstr>
      <vt:lpstr>DIFFERENZA TEMPO AMBIENTI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DIFFERENZA ERRORE AMBIENTI</vt:lpstr>
      <vt:lpstr>DIFFERENZA ERRORE AMBIENTI</vt:lpstr>
      <vt:lpstr>Conclusione</vt:lpstr>
      <vt:lpstr>METODI DEL CALCOLO SCIENTIFICO</vt:lpstr>
      <vt:lpstr>Linguaggi e librerie utilizzate</vt:lpstr>
      <vt:lpstr>Problemi riscontrati</vt:lpstr>
      <vt:lpstr>DCT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Conclusioni</vt:lpstr>
      <vt:lpstr>Codice First_Part Part 1</vt:lpstr>
      <vt:lpstr>Codice First_Part Part 2</vt:lpstr>
      <vt:lpstr>Codice Interfaccia grafica </vt:lpstr>
      <vt:lpstr>Codice Second Part</vt:lpstr>
    </vt:vector>
  </TitlesOfParts>
  <LinksUpToDate>false</LinksUpToDate>
  <SharedDoc>false</SharedDoc>
  <HyperlinksChanged>false</HyperlinksChanged>
  <AppVersion>16.0013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METODI DEL CALCOLO SCIENTIFICO</dc:title>
  <cp:lastModifiedBy>l.divito1@campus.unimib.it</cp:lastModifiedBy>
  <cp:revision>6</cp:revision>
  <cp:lastPrinted>2018-06-06T09:16:24Z</cp:lastPrinted>
  <dcterms:modified xsi:type="dcterms:W3CDTF">2018-06-06T09:26:35Z</dcterms:modified>
</cp:coreProperties>
</file>